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982" r:id="rId5"/>
    <p:sldId id="983" r:id="rId6"/>
    <p:sldId id="1179" r:id="rId7"/>
    <p:sldId id="1191" r:id="rId8"/>
    <p:sldId id="940" r:id="rId9"/>
    <p:sldId id="979" r:id="rId10"/>
    <p:sldId id="1188" r:id="rId11"/>
    <p:sldId id="1187" r:id="rId12"/>
    <p:sldId id="1186" r:id="rId13"/>
    <p:sldId id="1183" r:id="rId14"/>
    <p:sldId id="1192" r:id="rId15"/>
    <p:sldId id="1189" r:id="rId16"/>
    <p:sldId id="1190" r:id="rId17"/>
    <p:sldId id="1184" r:id="rId18"/>
    <p:sldId id="11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ry flow part 1" id="{ABC8556B-F0FA-4F8F-AE0D-60FA46794855}">
          <p14:sldIdLst>
            <p14:sldId id="982"/>
            <p14:sldId id="983"/>
            <p14:sldId id="1179"/>
            <p14:sldId id="1191"/>
            <p14:sldId id="940"/>
            <p14:sldId id="979"/>
          </p14:sldIdLst>
        </p14:section>
        <p14:section name="Placeholder slides" id="{037F085A-C319-44EA-8488-62EC852D3F89}">
          <p14:sldIdLst>
            <p14:sldId id="1188"/>
            <p14:sldId id="1187"/>
          </p14:sldIdLst>
        </p14:section>
        <p14:section name="Story flow part 2" id="{1F71DBA9-CC16-4F38-862B-657A04F0606E}">
          <p14:sldIdLst>
            <p14:sldId id="1186"/>
            <p14:sldId id="1183"/>
          </p14:sldIdLst>
        </p14:section>
        <p14:section name="Untitled Section" id="{5140C5A4-7D32-4730-8C00-C32A9D1EEB77}">
          <p14:sldIdLst>
            <p14:sldId id="1192"/>
            <p14:sldId id="1189"/>
            <p14:sldId id="1190"/>
            <p14:sldId id="1184"/>
            <p14:sldId id="11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3C0C"/>
    <a:srgbClr val="F06135"/>
    <a:srgbClr val="BF9000"/>
    <a:srgbClr val="F06236"/>
    <a:srgbClr val="C55A11"/>
    <a:srgbClr val="F4B183"/>
    <a:srgbClr val="A9D18E"/>
    <a:srgbClr val="ED7D31"/>
    <a:srgbClr val="FFF2CC"/>
    <a:srgbClr val="F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2B9A5-5C1E-AD6C-1725-DC6CCE2D6FE0}" v="6" dt="2024-11-28T10:21:56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22" y="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hikesh Vitthalrao Tummod" userId="S::rushikeshv@quantzig.com::e4914e15-ea8f-4a74-a9b6-b410a393a500" providerId="AD" clId="Web-{E292B9A5-5C1E-AD6C-1725-DC6CCE2D6FE0}"/>
    <pc:docChg chg="modSld">
      <pc:chgData name="Rushikesh Vitthalrao Tummod" userId="S::rushikeshv@quantzig.com::e4914e15-ea8f-4a74-a9b6-b410a393a500" providerId="AD" clId="Web-{E292B9A5-5C1E-AD6C-1725-DC6CCE2D6FE0}" dt="2024-11-28T10:21:56.488" v="5" actId="1076"/>
      <pc:docMkLst>
        <pc:docMk/>
      </pc:docMkLst>
      <pc:sldChg chg="modSp">
        <pc:chgData name="Rushikesh Vitthalrao Tummod" userId="S::rushikeshv@quantzig.com::e4914e15-ea8f-4a74-a9b6-b410a393a500" providerId="AD" clId="Web-{E292B9A5-5C1E-AD6C-1725-DC6CCE2D6FE0}" dt="2024-11-28T10:21:56.488" v="5" actId="1076"/>
        <pc:sldMkLst>
          <pc:docMk/>
          <pc:sldMk cId="1173831756" sldId="1190"/>
        </pc:sldMkLst>
        <pc:spChg chg="mod">
          <ac:chgData name="Rushikesh Vitthalrao Tummod" userId="S::rushikeshv@quantzig.com::e4914e15-ea8f-4a74-a9b6-b410a393a500" providerId="AD" clId="Web-{E292B9A5-5C1E-AD6C-1725-DC6CCE2D6FE0}" dt="2024-11-28T10:21:48.753" v="3" actId="1076"/>
          <ac:spMkLst>
            <pc:docMk/>
            <pc:sldMk cId="1173831756" sldId="1190"/>
            <ac:spMk id="11" creationId="{027A5224-3335-4E9E-8394-CFB89A196AE5}"/>
          </ac:spMkLst>
        </pc:spChg>
        <pc:spChg chg="mod">
          <ac:chgData name="Rushikesh Vitthalrao Tummod" userId="S::rushikeshv@quantzig.com::e4914e15-ea8f-4a74-a9b6-b410a393a500" providerId="AD" clId="Web-{E292B9A5-5C1E-AD6C-1725-DC6CCE2D6FE0}" dt="2024-11-28T10:21:56.488" v="5" actId="1076"/>
          <ac:spMkLst>
            <pc:docMk/>
            <pc:sldMk cId="1173831756" sldId="1190"/>
            <ac:spMk id="14" creationId="{6CD449DF-E0D5-45E0-A551-C50DE5F540B4}"/>
          </ac:spMkLst>
        </pc:spChg>
        <pc:picChg chg="mod">
          <ac:chgData name="Rushikesh Vitthalrao Tummod" userId="S::rushikeshv@quantzig.com::e4914e15-ea8f-4a74-a9b6-b410a393a500" providerId="AD" clId="Web-{E292B9A5-5C1E-AD6C-1725-DC6CCE2D6FE0}" dt="2024-11-28T10:21:53.191" v="4" actId="1076"/>
          <ac:picMkLst>
            <pc:docMk/>
            <pc:sldMk cId="1173831756" sldId="1190"/>
            <ac:picMk id="4" creationId="{B07BAD6A-65CF-4A98-89F9-1141B63F436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19121281734875"/>
          <c:y val="0.10648148148148148"/>
          <c:w val="0.74567689660065939"/>
          <c:h val="0.62342045785943423"/>
        </c:manualLayout>
      </c:layout>
      <c:areaChart>
        <c:grouping val="stacked"/>
        <c:varyColors val="0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cat>
            <c:numRef>
              <c:f>Sheet1!$B$3:$B$26</c:f>
              <c:numCache>
                <c:formatCode>m/d/yyyy</c:formatCode>
                <c:ptCount val="24"/>
                <c:pt idx="0">
                  <c:v>43101</c:v>
                </c:pt>
                <c:pt idx="1">
                  <c:v>43132</c:v>
                </c:pt>
                <c:pt idx="2">
                  <c:v>43163</c:v>
                </c:pt>
                <c:pt idx="3">
                  <c:v>43194</c:v>
                </c:pt>
                <c:pt idx="4">
                  <c:v>43225</c:v>
                </c:pt>
                <c:pt idx="5">
                  <c:v>43256</c:v>
                </c:pt>
                <c:pt idx="6">
                  <c:v>43287</c:v>
                </c:pt>
                <c:pt idx="7">
                  <c:v>43318</c:v>
                </c:pt>
                <c:pt idx="8">
                  <c:v>43349</c:v>
                </c:pt>
                <c:pt idx="9">
                  <c:v>43380</c:v>
                </c:pt>
                <c:pt idx="10">
                  <c:v>43411</c:v>
                </c:pt>
                <c:pt idx="11">
                  <c:v>43442</c:v>
                </c:pt>
                <c:pt idx="12">
                  <c:v>43473</c:v>
                </c:pt>
                <c:pt idx="13">
                  <c:v>43504</c:v>
                </c:pt>
                <c:pt idx="14">
                  <c:v>43535</c:v>
                </c:pt>
                <c:pt idx="15">
                  <c:v>43566</c:v>
                </c:pt>
                <c:pt idx="16">
                  <c:v>43597</c:v>
                </c:pt>
                <c:pt idx="17">
                  <c:v>43628</c:v>
                </c:pt>
                <c:pt idx="18">
                  <c:v>43659</c:v>
                </c:pt>
                <c:pt idx="19">
                  <c:v>43690</c:v>
                </c:pt>
                <c:pt idx="20">
                  <c:v>43721</c:v>
                </c:pt>
                <c:pt idx="21">
                  <c:v>43752</c:v>
                </c:pt>
                <c:pt idx="22">
                  <c:v>43783</c:v>
                </c:pt>
                <c:pt idx="23">
                  <c:v>43814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0-4992-A16A-7C07E625C3AC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Existing customers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Sheet1!$B$3:$B$26</c:f>
              <c:numCache>
                <c:formatCode>m/d/yyyy</c:formatCode>
                <c:ptCount val="24"/>
                <c:pt idx="0">
                  <c:v>43101</c:v>
                </c:pt>
                <c:pt idx="1">
                  <c:v>43132</c:v>
                </c:pt>
                <c:pt idx="2">
                  <c:v>43163</c:v>
                </c:pt>
                <c:pt idx="3">
                  <c:v>43194</c:v>
                </c:pt>
                <c:pt idx="4">
                  <c:v>43225</c:v>
                </c:pt>
                <c:pt idx="5">
                  <c:v>43256</c:v>
                </c:pt>
                <c:pt idx="6">
                  <c:v>43287</c:v>
                </c:pt>
                <c:pt idx="7">
                  <c:v>43318</c:v>
                </c:pt>
                <c:pt idx="8">
                  <c:v>43349</c:v>
                </c:pt>
                <c:pt idx="9">
                  <c:v>43380</c:v>
                </c:pt>
                <c:pt idx="10">
                  <c:v>43411</c:v>
                </c:pt>
                <c:pt idx="11">
                  <c:v>43442</c:v>
                </c:pt>
                <c:pt idx="12">
                  <c:v>43473</c:v>
                </c:pt>
                <c:pt idx="13">
                  <c:v>43504</c:v>
                </c:pt>
                <c:pt idx="14">
                  <c:v>43535</c:v>
                </c:pt>
                <c:pt idx="15">
                  <c:v>43566</c:v>
                </c:pt>
                <c:pt idx="16">
                  <c:v>43597</c:v>
                </c:pt>
                <c:pt idx="17">
                  <c:v>43628</c:v>
                </c:pt>
                <c:pt idx="18">
                  <c:v>43659</c:v>
                </c:pt>
                <c:pt idx="19">
                  <c:v>43690</c:v>
                </c:pt>
                <c:pt idx="20">
                  <c:v>43721</c:v>
                </c:pt>
                <c:pt idx="21">
                  <c:v>43752</c:v>
                </c:pt>
                <c:pt idx="22">
                  <c:v>43783</c:v>
                </c:pt>
                <c:pt idx="23">
                  <c:v>43814</c:v>
                </c:pt>
              </c:numCache>
            </c:numRef>
          </c:cat>
          <c:val>
            <c:numRef>
              <c:f>Sheet1!$C$3:$C$26</c:f>
              <c:numCache>
                <c:formatCode>General</c:formatCode>
                <c:ptCount val="24"/>
                <c:pt idx="0">
                  <c:v>95539</c:v>
                </c:pt>
                <c:pt idx="1">
                  <c:v>101872</c:v>
                </c:pt>
                <c:pt idx="2">
                  <c:v>83587</c:v>
                </c:pt>
                <c:pt idx="3">
                  <c:v>74299</c:v>
                </c:pt>
                <c:pt idx="4">
                  <c:v>103838</c:v>
                </c:pt>
                <c:pt idx="5">
                  <c:v>95468</c:v>
                </c:pt>
                <c:pt idx="6">
                  <c:v>92733</c:v>
                </c:pt>
                <c:pt idx="7">
                  <c:v>80778</c:v>
                </c:pt>
                <c:pt idx="8">
                  <c:v>94315</c:v>
                </c:pt>
                <c:pt idx="9">
                  <c:v>79489</c:v>
                </c:pt>
                <c:pt idx="10">
                  <c:v>73196</c:v>
                </c:pt>
                <c:pt idx="11">
                  <c:v>86062</c:v>
                </c:pt>
                <c:pt idx="12">
                  <c:v>78686</c:v>
                </c:pt>
                <c:pt idx="13">
                  <c:v>76832</c:v>
                </c:pt>
                <c:pt idx="14">
                  <c:v>95886</c:v>
                </c:pt>
                <c:pt idx="15">
                  <c:v>105501</c:v>
                </c:pt>
                <c:pt idx="16">
                  <c:v>98498</c:v>
                </c:pt>
                <c:pt idx="17">
                  <c:v>88553</c:v>
                </c:pt>
                <c:pt idx="18">
                  <c:v>78524</c:v>
                </c:pt>
                <c:pt idx="19">
                  <c:v>76206</c:v>
                </c:pt>
                <c:pt idx="20">
                  <c:v>96021</c:v>
                </c:pt>
                <c:pt idx="21">
                  <c:v>85649</c:v>
                </c:pt>
                <c:pt idx="22">
                  <c:v>109944</c:v>
                </c:pt>
                <c:pt idx="23">
                  <c:v>82366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80-4992-A16A-7C07E625C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135455"/>
        <c:axId val="126481839"/>
      </c:areaChart>
      <c:dateAx>
        <c:axId val="12413545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26481839"/>
        <c:crosses val="autoZero"/>
        <c:auto val="1"/>
        <c:lblOffset val="100"/>
        <c:baseTimeUnit val="months"/>
      </c:dateAx>
      <c:valAx>
        <c:axId val="126481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35455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76131354628826"/>
          <c:y val="0.79922497453793617"/>
          <c:w val="0.72047737290742353"/>
          <c:h val="0.18688573726820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C87D6-60FC-42FE-96FF-A7257FA2A3EE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C4BB4-00F4-4CF3-9CFF-A074BD66C0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7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2856-F59D-4864-9CFA-F143F1DEC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BBB36-F7DB-4A13-8CBE-8CD1DEE37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5936-E037-4101-BB6F-A0280AF4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7805-9774-45FC-BF0D-8950FA29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56095-CE1E-413C-952D-8033B6F3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2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19F5-ED29-4668-B340-005C93BB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6BF52-35C4-431D-B2C2-9A3E55493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78521-8177-49F3-9E15-E9357516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820B8-FBF9-4675-BDBF-478A386D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211E-1C09-4E46-84C5-E984BAF4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5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BC220-36A6-4AF4-B172-CDAD958D4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A9D07-4F39-4936-8DF1-F1C194C2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08E09-2DA3-45C5-9118-EABB0019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7F72B-9CB9-4D99-86ED-3276623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1D879-BA41-4B7A-AB52-6D09D0C7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6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AA541-DA27-4CA2-A50C-BD09FCA55E72}"/>
              </a:ext>
            </a:extLst>
          </p:cNvPr>
          <p:cNvSpPr txBox="1"/>
          <p:nvPr userDrawn="1"/>
        </p:nvSpPr>
        <p:spPr>
          <a:xfrm>
            <a:off x="2541149" y="2837666"/>
            <a:ext cx="46850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74A46-355D-4CF7-AD2F-EF5351E72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F2D5-18C2-40EE-BAD6-9B38DA9A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9862-19B1-4BAB-8F10-A86B5919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7648-536F-406B-A473-7D86692D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8841F-D3B9-4CB7-A497-0181FA4F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17FE-B393-45DF-9D35-797AE475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4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4ED0-1161-45CD-A92B-51313FA7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A484-5707-487D-8B86-29CB3897C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E40F-259A-4E20-ACD1-20183AC8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EC75-A238-4946-ADA2-F411CC90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9C8B-B8A1-4744-BD68-68472C1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7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996D-AAD5-4AB8-8BA8-FA06895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2C38D-223F-436A-A484-01F1D76D6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CC8FD-3A86-482B-8BB5-5D1B38956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D2B62-BB4E-4B63-A06D-E742DABA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D53F7-7CD3-442A-A9AD-1A8598D0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E189F-B806-49F0-A32B-B581CB0A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C23A-C9E1-42E4-97AC-20220756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7C3B-3EC7-48F6-BB19-F7136A5E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826EA-2E2A-4DEF-816E-998E3907E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707A1-D9A1-4735-B01B-9C85BDC69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B21C1-5CE3-4864-9F03-32EBC213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0933E-0F03-45D8-BE1C-5FB3F384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0CA6A-523D-43F7-A52C-17F7E14C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AFBAB-2882-4FA2-8043-1878B82A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8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74B8-362C-4BCB-9C4D-A9358773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03FAA-4E11-4528-ADC7-C97B682A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C86C1-ADBB-4BE1-96EC-B91769BB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1E87E-35C0-449B-B1A6-14947B54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2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AF513-4BD3-4DEA-9926-3EFEC722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C96EC-893B-4C04-A4CD-EA82AAFB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D9780-0B86-49E3-A621-582CCDB7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2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02EA-E1B1-46C6-B9C9-42296BC4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20468-20FB-44AC-8876-390134F4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6B0D1-2873-4215-A9FF-BE9B43F6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72F0C-64A2-4F10-8135-F930AEE0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3229-24D0-4F2F-AAAB-C5E08F4F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5253C-B40B-41E5-93AA-3AAD9659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1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4567-2EA0-4737-A2C7-4E10387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53C9E-6D99-4A14-87BC-96970C90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74B80-6982-4D8A-A423-CA7E3925F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FA0D7-F566-469C-8B0B-877DD64A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65AC-F48D-41C5-9FBB-3EF480D1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E5EC1-98B2-48AC-AD8F-696326BA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9F81D-0F58-472B-8DC9-1E6D2843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17ED7-2B17-4836-B084-70D6F375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EBC-DB61-45AE-B689-AB1C62C59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A901-7F55-4546-9000-A626A9C0582C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CA410-5FD6-476C-9578-F75A45EC1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B8071-C72D-45A8-AAC3-683A09DC2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2B110-0368-48B2-ACF4-F15E4DA23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9.emf"/><Relationship Id="rId7" Type="http://schemas.openxmlformats.org/officeDocument/2006/relationships/image" Target="../media/image27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emf"/><Relationship Id="rId7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e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image" Target="../media/image9.emf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8.xm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generated with very high confidence">
            <a:extLst>
              <a:ext uri="{FF2B5EF4-FFF2-40B4-BE49-F238E27FC236}">
                <a16:creationId xmlns:a16="http://schemas.microsoft.com/office/drawing/2014/main" id="{D70D2645-A41A-4902-BA66-06B2B01E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31" y="437285"/>
            <a:ext cx="10868025" cy="603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C96B6F-6419-48FA-BB40-33E471BABE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355849"/>
            <a:ext cx="292101" cy="214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66C73-2314-4F63-952F-7AF9C3552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486158"/>
            <a:ext cx="7004957" cy="186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71C9B4-009C-914C-824D-7E333CCA4B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35D3E-81CF-4D5E-829A-EA60F5E78FF4}"/>
              </a:ext>
            </a:extLst>
          </p:cNvPr>
          <p:cNvSpPr txBox="1"/>
          <p:nvPr/>
        </p:nvSpPr>
        <p:spPr>
          <a:xfrm>
            <a:off x="2936491" y="2564223"/>
            <a:ext cx="367631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Sodexo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Pilot scope document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7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1EE7C69F-3938-47D6-A4B2-91550DE64C11}"/>
              </a:ext>
            </a:extLst>
          </p:cNvPr>
          <p:cNvSpPr/>
          <p:nvPr/>
        </p:nvSpPr>
        <p:spPr>
          <a:xfrm>
            <a:off x="394399" y="924026"/>
            <a:ext cx="11320523" cy="16087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Analysing the product, competitor, store and purchase patterns will allow Sodexo to create a </a:t>
            </a:r>
            <a:r>
              <a:rPr lang="en-IN" sz="2000" b="1" dirty="0">
                <a:solidFill>
                  <a:srgbClr val="F0613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directional product-store pricing model</a:t>
            </a:r>
            <a:endParaRPr lang="en-IN" sz="1400" dirty="0">
              <a:solidFill>
                <a:srgbClr val="F0613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PRICING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4998DC4-26D8-401A-9FD0-DAC6C064C8BB}"/>
              </a:ext>
            </a:extLst>
          </p:cNvPr>
          <p:cNvSpPr/>
          <p:nvPr/>
        </p:nvSpPr>
        <p:spPr>
          <a:xfrm>
            <a:off x="4822689" y="2907943"/>
            <a:ext cx="2729345" cy="6155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Should the price of the product be adjusted?</a:t>
            </a:r>
            <a:endParaRPr lang="en-IN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60222B4-14C1-4231-951D-350B97086A1D}"/>
              </a:ext>
            </a:extLst>
          </p:cNvPr>
          <p:cNvSpPr/>
          <p:nvPr/>
        </p:nvSpPr>
        <p:spPr>
          <a:xfrm>
            <a:off x="6979799" y="3849124"/>
            <a:ext cx="2861040" cy="7448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frequency; high competitive pricing; MRP products</a:t>
            </a:r>
            <a:endParaRPr lang="en-IN" sz="1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6355F8-BF97-4276-915D-389BB753A477}"/>
              </a:ext>
            </a:extLst>
          </p:cNvPr>
          <p:cNvSpPr/>
          <p:nvPr/>
        </p:nvSpPr>
        <p:spPr>
          <a:xfrm>
            <a:off x="2542642" y="3849124"/>
            <a:ext cx="3099955" cy="6155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Should the price of the product be increased?</a:t>
            </a:r>
            <a:endParaRPr lang="en-IN" sz="1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B5E31CB-B45D-4350-A86B-EAB659C9ACF6}"/>
              </a:ext>
            </a:extLst>
          </p:cNvPr>
          <p:cNvSpPr/>
          <p:nvPr/>
        </p:nvSpPr>
        <p:spPr>
          <a:xfrm>
            <a:off x="4350710" y="4857829"/>
            <a:ext cx="2861040" cy="7448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Low/Decreasing demand; high competition pricing; Low willingness to pay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CD6B668-C0AC-4BF5-A9C3-310D034DBB28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5400000">
            <a:off x="4977177" y="2638939"/>
            <a:ext cx="325628" cy="20947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8695BAB-DC23-46BA-95FD-7231758E275C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rot="16200000" flipH="1">
            <a:off x="7136026" y="2574831"/>
            <a:ext cx="325628" cy="2222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CB23BB-9CD9-41E9-9850-B04C1EF35675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rot="16200000" flipH="1">
            <a:off x="4740349" y="3816948"/>
            <a:ext cx="393152" cy="1688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2" name="Picture 4" descr="Image result for fast food burger icon">
            <a:extLst>
              <a:ext uri="{FF2B5EF4-FFF2-40B4-BE49-F238E27FC236}">
                <a16:creationId xmlns:a16="http://schemas.microsoft.com/office/drawing/2014/main" id="{D6AA19D3-3E35-463C-9F8A-14A036B5D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r="644" b="8599"/>
          <a:stretch/>
        </p:blipFill>
        <p:spPr bwMode="auto">
          <a:xfrm>
            <a:off x="969588" y="1230370"/>
            <a:ext cx="770033" cy="77003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B1EBD-7317-4420-9107-3B7EE094CC77}"/>
              </a:ext>
            </a:extLst>
          </p:cNvPr>
          <p:cNvSpPr txBox="1"/>
          <p:nvPr/>
        </p:nvSpPr>
        <p:spPr>
          <a:xfrm>
            <a:off x="8020543" y="3388453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ABB700-35A8-46FD-A81C-D8978DFDF3A5}"/>
              </a:ext>
            </a:extLst>
          </p:cNvPr>
          <p:cNvSpPr txBox="1"/>
          <p:nvPr/>
        </p:nvSpPr>
        <p:spPr>
          <a:xfrm>
            <a:off x="4132373" y="3388453"/>
            <a:ext cx="422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Yes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73B51A0-46AD-45C7-A821-78A9A991F78B}"/>
              </a:ext>
            </a:extLst>
          </p:cNvPr>
          <p:cNvSpPr/>
          <p:nvPr/>
        </p:nvSpPr>
        <p:spPr>
          <a:xfrm>
            <a:off x="979627" y="4857829"/>
            <a:ext cx="2861040" cy="74481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High/Increasing demand; Low competition; High willingness to pay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50AC5E2-AFE1-4570-93C0-EC3ABBE65389}"/>
              </a:ext>
            </a:extLst>
          </p:cNvPr>
          <p:cNvCxnSpPr>
            <a:cxnSpLocks/>
            <a:stCxn id="65" idx="2"/>
            <a:endCxn id="83" idx="0"/>
          </p:cNvCxnSpPr>
          <p:nvPr/>
        </p:nvCxnSpPr>
        <p:spPr>
          <a:xfrm rot="5400000">
            <a:off x="3054808" y="3820017"/>
            <a:ext cx="393152" cy="1682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E45FFD-FF60-41E2-ADC3-8177CC756F0F}"/>
              </a:ext>
            </a:extLst>
          </p:cNvPr>
          <p:cNvSpPr txBox="1"/>
          <p:nvPr/>
        </p:nvSpPr>
        <p:spPr>
          <a:xfrm>
            <a:off x="2296943" y="4402245"/>
            <a:ext cx="1272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Yes - Increased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41152D-A787-44EB-BA80-0C04B3F659E5}"/>
              </a:ext>
            </a:extLst>
          </p:cNvPr>
          <p:cNvSpPr txBox="1"/>
          <p:nvPr/>
        </p:nvSpPr>
        <p:spPr>
          <a:xfrm>
            <a:off x="4661249" y="4402245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No - Decreased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308BF68-388B-4225-95D6-F52686042D4B}"/>
              </a:ext>
            </a:extLst>
          </p:cNvPr>
          <p:cNvSpPr/>
          <p:nvPr/>
        </p:nvSpPr>
        <p:spPr>
          <a:xfrm>
            <a:off x="7979799" y="5449576"/>
            <a:ext cx="4074726" cy="696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Deterministic price of the product can be identified through a </a:t>
            </a:r>
            <a:r>
              <a:rPr lang="en-US" sz="1400" b="1" i="1" dirty="0">
                <a:solidFill>
                  <a:schemeClr val="tx1"/>
                </a:solidFill>
              </a:rPr>
              <a:t>Consumer choice model </a:t>
            </a:r>
            <a:r>
              <a:rPr lang="en-US" sz="1400" dirty="0">
                <a:solidFill>
                  <a:schemeClr val="tx1"/>
                </a:solidFill>
              </a:rPr>
              <a:t>or via analysis of the </a:t>
            </a:r>
            <a:r>
              <a:rPr lang="en-US" sz="1400" b="1" i="1" dirty="0">
                <a:solidFill>
                  <a:schemeClr val="tx1"/>
                </a:solidFill>
              </a:rPr>
              <a:t>Price-Volume</a:t>
            </a:r>
            <a:r>
              <a:rPr lang="en-US" sz="1400" dirty="0">
                <a:solidFill>
                  <a:schemeClr val="tx1"/>
                </a:solidFill>
              </a:rPr>
              <a:t> relationship of the product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77C6595F-057D-4AB2-ABF5-1BC1E323D2BA}"/>
              </a:ext>
            </a:extLst>
          </p:cNvPr>
          <p:cNvSpPr/>
          <p:nvPr/>
        </p:nvSpPr>
        <p:spPr>
          <a:xfrm rot="5400000">
            <a:off x="5841824" y="16168"/>
            <a:ext cx="508352" cy="5192194"/>
          </a:xfrm>
          <a:prstGeom prst="rightArrow">
            <a:avLst>
              <a:gd name="adj1" fmla="val 75523"/>
              <a:gd name="adj2" fmla="val 3670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Creating a decision tree based on the features mentioned above</a:t>
            </a:r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5F10290-FDD8-44DA-BE88-8F229E4AF0FE}"/>
              </a:ext>
            </a:extLst>
          </p:cNvPr>
          <p:cNvSpPr/>
          <p:nvPr/>
        </p:nvSpPr>
        <p:spPr>
          <a:xfrm rot="16200000">
            <a:off x="-1021907" y="4019011"/>
            <a:ext cx="3021434" cy="4064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Rule based classification model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04FCB10-60B9-4458-B6BE-FD356C2E138E}"/>
              </a:ext>
            </a:extLst>
          </p:cNvPr>
          <p:cNvSpPr/>
          <p:nvPr/>
        </p:nvSpPr>
        <p:spPr>
          <a:xfrm>
            <a:off x="873865" y="4754017"/>
            <a:ext cx="6494344" cy="971963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7399359-F7D2-4E2A-9A37-262CAB62B026}"/>
              </a:ext>
            </a:extLst>
          </p:cNvPr>
          <p:cNvCxnSpPr>
            <a:cxnSpLocks/>
            <a:stCxn id="97" idx="3"/>
            <a:endCxn id="94" idx="1"/>
          </p:cNvCxnSpPr>
          <p:nvPr/>
        </p:nvCxnSpPr>
        <p:spPr>
          <a:xfrm>
            <a:off x="7368209" y="5239999"/>
            <a:ext cx="611590" cy="55803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2">
            <a:extLst>
              <a:ext uri="{FF2B5EF4-FFF2-40B4-BE49-F238E27FC236}">
                <a16:creationId xmlns:a16="http://schemas.microsoft.com/office/drawing/2014/main" id="{327734BF-3CEA-4EAA-8279-31BA3988945A}"/>
              </a:ext>
            </a:extLst>
          </p:cNvPr>
          <p:cNvSpPr txBox="1"/>
          <p:nvPr/>
        </p:nvSpPr>
        <p:spPr>
          <a:xfrm>
            <a:off x="482153" y="2090013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every product-store combination…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83" name="Picture 7182">
            <a:extLst>
              <a:ext uri="{FF2B5EF4-FFF2-40B4-BE49-F238E27FC236}">
                <a16:creationId xmlns:a16="http://schemas.microsoft.com/office/drawing/2014/main" id="{178256A7-399A-48BB-A853-E16EEB35F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7" r="1487"/>
          <a:stretch/>
        </p:blipFill>
        <p:spPr>
          <a:xfrm>
            <a:off x="2100343" y="1230370"/>
            <a:ext cx="768096" cy="768096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FA4161B9-A602-4B29-B98F-04BE29C2F88A}"/>
              </a:ext>
            </a:extLst>
          </p:cNvPr>
          <p:cNvSpPr/>
          <p:nvPr/>
        </p:nvSpPr>
        <p:spPr>
          <a:xfrm>
            <a:off x="4440805" y="1108722"/>
            <a:ext cx="1182440" cy="58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Product details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250217E-8CBF-44B7-A4EE-1118B9AC7B5B}"/>
              </a:ext>
            </a:extLst>
          </p:cNvPr>
          <p:cNvSpPr/>
          <p:nvPr/>
        </p:nvSpPr>
        <p:spPr>
          <a:xfrm>
            <a:off x="5168329" y="1719908"/>
            <a:ext cx="1272208" cy="5868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Store details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3DDE1F0-9C86-4B0B-A6EF-B315C4AFE70F}"/>
              </a:ext>
            </a:extLst>
          </p:cNvPr>
          <p:cNvSpPr/>
          <p:nvPr/>
        </p:nvSpPr>
        <p:spPr>
          <a:xfrm>
            <a:off x="5985621" y="1108722"/>
            <a:ext cx="1182440" cy="5868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Competitor details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E932AC9-6BA6-4EF0-8AF5-318857A6EFF7}"/>
              </a:ext>
            </a:extLst>
          </p:cNvPr>
          <p:cNvSpPr/>
          <p:nvPr/>
        </p:nvSpPr>
        <p:spPr>
          <a:xfrm>
            <a:off x="6713146" y="1721062"/>
            <a:ext cx="1182440" cy="58683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Purchase patterns</a:t>
            </a:r>
          </a:p>
        </p:txBody>
      </p:sp>
      <p:sp>
        <p:nvSpPr>
          <p:cNvPr id="119" name="TextBox 2">
            <a:extLst>
              <a:ext uri="{FF2B5EF4-FFF2-40B4-BE49-F238E27FC236}">
                <a16:creationId xmlns:a16="http://schemas.microsoft.com/office/drawing/2014/main" id="{30BA788E-39E5-486F-BCF6-9FA4D5234ECB}"/>
              </a:ext>
            </a:extLst>
          </p:cNvPr>
          <p:cNvSpPr txBox="1"/>
          <p:nvPr/>
        </p:nvSpPr>
        <p:spPr>
          <a:xfrm>
            <a:off x="7927459" y="1157598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..attributes/features can be created..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TextBox 2">
            <a:extLst>
              <a:ext uri="{FF2B5EF4-FFF2-40B4-BE49-F238E27FC236}">
                <a16:creationId xmlns:a16="http://schemas.microsoft.com/office/drawing/2014/main" id="{B0B6FD8B-C658-46F8-9722-6F78C632A15B}"/>
              </a:ext>
            </a:extLst>
          </p:cNvPr>
          <p:cNvSpPr txBox="1"/>
          <p:nvPr/>
        </p:nvSpPr>
        <p:spPr>
          <a:xfrm>
            <a:off x="8500258" y="2927620"/>
            <a:ext cx="3033808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..in order to identify which products need price adjustments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870AE4D-6C39-461E-8482-06F9507D48B4}"/>
              </a:ext>
            </a:extLst>
          </p:cNvPr>
          <p:cNvSpPr/>
          <p:nvPr/>
        </p:nvSpPr>
        <p:spPr>
          <a:xfrm>
            <a:off x="9629883" y="3278867"/>
            <a:ext cx="2128533" cy="2771977"/>
          </a:xfrm>
          <a:prstGeom prst="rect">
            <a:avLst/>
          </a:prstGeom>
          <a:solidFill>
            <a:srgbClr val="83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Creating cuisine and Store buckets will enable Sodexo to identify pockets in their business where product price can be strategically increased</a:t>
            </a:r>
            <a:endParaRPr lang="en-IN" sz="1400" dirty="0">
              <a:solidFill>
                <a:srgbClr val="F0613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PRODUCT PRICING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F230C7-469A-4A5E-A832-DADD99C6BC61}"/>
              </a:ext>
            </a:extLst>
          </p:cNvPr>
          <p:cNvSpPr/>
          <p:nvPr/>
        </p:nvSpPr>
        <p:spPr>
          <a:xfrm>
            <a:off x="299911" y="1516932"/>
            <a:ext cx="4147911" cy="4150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0D5B0A-7818-488B-B84A-68BD7D7F71A7}"/>
              </a:ext>
            </a:extLst>
          </p:cNvPr>
          <p:cNvSpPr/>
          <p:nvPr/>
        </p:nvSpPr>
        <p:spPr>
          <a:xfrm>
            <a:off x="848139" y="1797937"/>
            <a:ext cx="3445565" cy="250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67912-241E-4537-BF8C-EEA799F2D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71" y="1966025"/>
            <a:ext cx="3162300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B7083-6C77-4E67-9A23-73171A2A2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71" y="3199876"/>
            <a:ext cx="3162300" cy="10001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BB07D67-876B-4639-8A0C-BCBACCFFBCE9}"/>
              </a:ext>
            </a:extLst>
          </p:cNvPr>
          <p:cNvSpPr/>
          <p:nvPr/>
        </p:nvSpPr>
        <p:spPr>
          <a:xfrm>
            <a:off x="848139" y="4453423"/>
            <a:ext cx="3445565" cy="1032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3089F-A43C-4D4C-B99B-5568F3D4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54" y="4657969"/>
            <a:ext cx="3291886" cy="683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716A57-D632-48DA-A9F8-50DECBBB2CF8}"/>
              </a:ext>
            </a:extLst>
          </p:cNvPr>
          <p:cNvSpPr txBox="1"/>
          <p:nvPr/>
        </p:nvSpPr>
        <p:spPr>
          <a:xfrm>
            <a:off x="1163811" y="1310936"/>
            <a:ext cx="25146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needed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40EAFE9-260B-4501-AAD9-C9199A5BA2FE}"/>
              </a:ext>
            </a:extLst>
          </p:cNvPr>
          <p:cNvSpPr/>
          <p:nvPr/>
        </p:nvSpPr>
        <p:spPr>
          <a:xfrm>
            <a:off x="619455" y="1797937"/>
            <a:ext cx="228684" cy="2501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ECBB5-CFF4-47D6-A462-B33BA787861E}"/>
              </a:ext>
            </a:extLst>
          </p:cNvPr>
          <p:cNvSpPr/>
          <p:nvPr/>
        </p:nvSpPr>
        <p:spPr>
          <a:xfrm rot="16200000">
            <a:off x="-97032" y="2921809"/>
            <a:ext cx="11464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50" b="1" i="1" dirty="0">
                <a:solidFill>
                  <a:prstClr val="black"/>
                </a:solidFill>
              </a:rPr>
              <a:t>Dimension tables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8D5E3B-E9B0-4DE3-B110-B44704A30DFD}"/>
              </a:ext>
            </a:extLst>
          </p:cNvPr>
          <p:cNvSpPr/>
          <p:nvPr/>
        </p:nvSpPr>
        <p:spPr>
          <a:xfrm rot="16200000">
            <a:off x="80902" y="4846567"/>
            <a:ext cx="7906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50" b="1" i="1" dirty="0">
                <a:solidFill>
                  <a:prstClr val="black"/>
                </a:solidFill>
              </a:rPr>
              <a:t>Fact tables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C657D480-E143-4DCD-985A-60D191FCF6AA}"/>
              </a:ext>
            </a:extLst>
          </p:cNvPr>
          <p:cNvSpPr/>
          <p:nvPr/>
        </p:nvSpPr>
        <p:spPr>
          <a:xfrm>
            <a:off x="619455" y="4453423"/>
            <a:ext cx="199435" cy="10329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EECB1C-CFC7-489F-A964-EAE02D3B9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6748" y="2152082"/>
            <a:ext cx="3884010" cy="285826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44A1B4F-41A5-431D-8513-2DFF144CEA55}"/>
              </a:ext>
            </a:extLst>
          </p:cNvPr>
          <p:cNvSpPr/>
          <p:nvPr/>
        </p:nvSpPr>
        <p:spPr>
          <a:xfrm>
            <a:off x="5468896" y="1790671"/>
            <a:ext cx="357971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/>
              <a:t>Heuristic clustering of products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61B968-0C7A-423A-9906-EEE675525671}"/>
              </a:ext>
            </a:extLst>
          </p:cNvPr>
          <p:cNvSpPr/>
          <p:nvPr/>
        </p:nvSpPr>
        <p:spPr>
          <a:xfrm rot="16200000">
            <a:off x="3696908" y="3427325"/>
            <a:ext cx="2689493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b="1" dirty="0"/>
              <a:t>Heuristic clustering of restaurants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FD382FD-2885-432E-BA74-593A11996F73}"/>
              </a:ext>
            </a:extLst>
          </p:cNvPr>
          <p:cNvCxnSpPr>
            <a:stCxn id="10" idx="3"/>
            <a:endCxn id="55" idx="0"/>
          </p:cNvCxnSpPr>
          <p:nvPr/>
        </p:nvCxnSpPr>
        <p:spPr>
          <a:xfrm flipV="1">
            <a:off x="4202240" y="3581213"/>
            <a:ext cx="685526" cy="1418306"/>
          </a:xfrm>
          <a:prstGeom prst="bentConnector5">
            <a:avLst>
              <a:gd name="adj1" fmla="val 66282"/>
              <a:gd name="adj2" fmla="val 56616"/>
              <a:gd name="adj3" fmla="val 66653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D79BCAB-A270-41C0-93FB-1BBDD4C43B38}"/>
              </a:ext>
            </a:extLst>
          </p:cNvPr>
          <p:cNvCxnSpPr>
            <a:cxnSpLocks/>
            <a:stCxn id="10" idx="3"/>
            <a:endCxn id="54" idx="0"/>
          </p:cNvCxnSpPr>
          <p:nvPr/>
        </p:nvCxnSpPr>
        <p:spPr>
          <a:xfrm flipV="1">
            <a:off x="4202240" y="1790671"/>
            <a:ext cx="3056514" cy="3208848"/>
          </a:xfrm>
          <a:prstGeom prst="bentConnector4">
            <a:avLst>
              <a:gd name="adj1" fmla="val 14812"/>
              <a:gd name="adj2" fmla="val 107124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7F8253-F205-4296-B36D-8D8792876C2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9" b="47186"/>
          <a:stretch/>
        </p:blipFill>
        <p:spPr>
          <a:xfrm>
            <a:off x="9784873" y="3388656"/>
            <a:ext cx="1788835" cy="8264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7171" name="Picture 717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C7BEA0-D995-4F8F-B8DD-89C5222B21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6" b="17366"/>
          <a:stretch/>
        </p:blipFill>
        <p:spPr>
          <a:xfrm>
            <a:off x="9781484" y="4361864"/>
            <a:ext cx="1792224" cy="91792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73" name="Flowchart: Manual Input 5">
            <a:extLst>
              <a:ext uri="{FF2B5EF4-FFF2-40B4-BE49-F238E27FC236}">
                <a16:creationId xmlns:a16="http://schemas.microsoft.com/office/drawing/2014/main" id="{8C247D29-8165-416F-8A1E-0BAFCDAF3C98}"/>
              </a:ext>
            </a:extLst>
          </p:cNvPr>
          <p:cNvSpPr/>
          <p:nvPr/>
        </p:nvSpPr>
        <p:spPr>
          <a:xfrm>
            <a:off x="8284623" y="3278867"/>
            <a:ext cx="1341156" cy="21204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  <a:gd name="connsiteX0" fmla="*/ 0 w 10446"/>
              <a:gd name="connsiteY0" fmla="*/ 7325 h 10000"/>
              <a:gd name="connsiteX1" fmla="*/ 10446 w 10446"/>
              <a:gd name="connsiteY1" fmla="*/ 0 h 10000"/>
              <a:gd name="connsiteX2" fmla="*/ 10446 w 10446"/>
              <a:gd name="connsiteY2" fmla="*/ 10000 h 10000"/>
              <a:gd name="connsiteX3" fmla="*/ 446 w 10446"/>
              <a:gd name="connsiteY3" fmla="*/ 10000 h 10000"/>
              <a:gd name="connsiteX4" fmla="*/ 0 w 10446"/>
              <a:gd name="connsiteY4" fmla="*/ 7325 h 10000"/>
              <a:gd name="connsiteX0" fmla="*/ 0 w 12073"/>
              <a:gd name="connsiteY0" fmla="*/ 7325 h 17184"/>
              <a:gd name="connsiteX1" fmla="*/ 10446 w 12073"/>
              <a:gd name="connsiteY1" fmla="*/ 0 h 17184"/>
              <a:gd name="connsiteX2" fmla="*/ 12073 w 12073"/>
              <a:gd name="connsiteY2" fmla="*/ 17184 h 17184"/>
              <a:gd name="connsiteX3" fmla="*/ 446 w 12073"/>
              <a:gd name="connsiteY3" fmla="*/ 10000 h 17184"/>
              <a:gd name="connsiteX4" fmla="*/ 0 w 12073"/>
              <a:gd name="connsiteY4" fmla="*/ 7325 h 17184"/>
              <a:gd name="connsiteX0" fmla="*/ 0 w 12073"/>
              <a:gd name="connsiteY0" fmla="*/ 9146 h 19005"/>
              <a:gd name="connsiteX1" fmla="*/ 12073 w 12073"/>
              <a:gd name="connsiteY1" fmla="*/ 0 h 19005"/>
              <a:gd name="connsiteX2" fmla="*/ 12073 w 12073"/>
              <a:gd name="connsiteY2" fmla="*/ 19005 h 19005"/>
              <a:gd name="connsiteX3" fmla="*/ 446 w 12073"/>
              <a:gd name="connsiteY3" fmla="*/ 11821 h 19005"/>
              <a:gd name="connsiteX4" fmla="*/ 0 w 12073"/>
              <a:gd name="connsiteY4" fmla="*/ 9146 h 19005"/>
              <a:gd name="connsiteX0" fmla="*/ 9 w 12082"/>
              <a:gd name="connsiteY0" fmla="*/ 9146 h 19005"/>
              <a:gd name="connsiteX1" fmla="*/ 12082 w 12082"/>
              <a:gd name="connsiteY1" fmla="*/ 0 h 19005"/>
              <a:gd name="connsiteX2" fmla="*/ 12082 w 12082"/>
              <a:gd name="connsiteY2" fmla="*/ 19005 h 19005"/>
              <a:gd name="connsiteX3" fmla="*/ 48 w 12082"/>
              <a:gd name="connsiteY3" fmla="*/ 10910 h 19005"/>
              <a:gd name="connsiteX4" fmla="*/ 9 w 12082"/>
              <a:gd name="connsiteY4" fmla="*/ 9146 h 1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" h="19005">
                <a:moveTo>
                  <a:pt x="9" y="9146"/>
                </a:moveTo>
                <a:lnTo>
                  <a:pt x="12082" y="0"/>
                </a:lnTo>
                <a:lnTo>
                  <a:pt x="12082" y="19005"/>
                </a:lnTo>
                <a:lnTo>
                  <a:pt x="48" y="10910"/>
                </a:lnTo>
                <a:cubicBezTo>
                  <a:pt x="-101" y="10018"/>
                  <a:pt x="158" y="10038"/>
                  <a:pt x="9" y="9146"/>
                </a:cubicBezTo>
                <a:close/>
              </a:path>
            </a:pathLst>
          </a:custGeom>
          <a:solidFill>
            <a:srgbClr val="833C0C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C686A38-430E-4292-B4FE-5B71A88F7DEF}"/>
              </a:ext>
            </a:extLst>
          </p:cNvPr>
          <p:cNvSpPr/>
          <p:nvPr/>
        </p:nvSpPr>
        <p:spPr>
          <a:xfrm>
            <a:off x="9876154" y="5505446"/>
            <a:ext cx="1614982" cy="4204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Products with high variation in their prices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wireframe – Executive summary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DASHBOARD WIREFRAME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DA2092-1A32-4C19-8F97-2EF7F45AC436}"/>
              </a:ext>
            </a:extLst>
          </p:cNvPr>
          <p:cNvSpPr/>
          <p:nvPr/>
        </p:nvSpPr>
        <p:spPr>
          <a:xfrm>
            <a:off x="488887" y="901148"/>
            <a:ext cx="6349235" cy="5259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A5224-3335-4E9E-8394-CFB89A196AE5}"/>
              </a:ext>
            </a:extLst>
          </p:cNvPr>
          <p:cNvSpPr/>
          <p:nvPr/>
        </p:nvSpPr>
        <p:spPr>
          <a:xfrm>
            <a:off x="641287" y="1053547"/>
            <a:ext cx="2910295" cy="3571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49DF-E0D5-45E0-A551-C50DE5F540B4}"/>
              </a:ext>
            </a:extLst>
          </p:cNvPr>
          <p:cNvSpPr/>
          <p:nvPr/>
        </p:nvSpPr>
        <p:spPr>
          <a:xfrm>
            <a:off x="707547" y="1119807"/>
            <a:ext cx="2777775" cy="3350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A5195B-E7A4-4784-869E-948158E8F632}"/>
              </a:ext>
            </a:extLst>
          </p:cNvPr>
          <p:cNvSpPr/>
          <p:nvPr/>
        </p:nvSpPr>
        <p:spPr>
          <a:xfrm>
            <a:off x="3808557" y="2176730"/>
            <a:ext cx="2910295" cy="2448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E2210B-0186-42A6-9415-C1E6CD9EF57A}"/>
              </a:ext>
            </a:extLst>
          </p:cNvPr>
          <p:cNvSpPr/>
          <p:nvPr/>
        </p:nvSpPr>
        <p:spPr>
          <a:xfrm>
            <a:off x="3808557" y="4731026"/>
            <a:ext cx="2910295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8E8842-FC40-44C7-B0A1-1C5168A1D52B}"/>
              </a:ext>
            </a:extLst>
          </p:cNvPr>
          <p:cNvSpPr/>
          <p:nvPr/>
        </p:nvSpPr>
        <p:spPr>
          <a:xfrm>
            <a:off x="641287" y="4731026"/>
            <a:ext cx="2910295" cy="1323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C91CB-80F0-418C-80FD-D0E0646F5ABC}"/>
              </a:ext>
            </a:extLst>
          </p:cNvPr>
          <p:cNvSpPr/>
          <p:nvPr/>
        </p:nvSpPr>
        <p:spPr>
          <a:xfrm>
            <a:off x="769376" y="1520664"/>
            <a:ext cx="118974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89K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Weekly sales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-2%</a:t>
            </a:r>
            <a:r>
              <a:rPr lang="en-US" sz="1400" b="1" dirty="0">
                <a:solidFill>
                  <a:prstClr val="black"/>
                </a:solidFill>
              </a:rPr>
              <a:t> WoW</a:t>
            </a:r>
            <a:endParaRPr lang="en-US" sz="32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8F914C32-9FFB-431D-BEB3-82279F5A1165}"/>
              </a:ext>
            </a:extLst>
          </p:cNvPr>
          <p:cNvSpPr txBox="1"/>
          <p:nvPr/>
        </p:nvSpPr>
        <p:spPr>
          <a:xfrm>
            <a:off x="707546" y="1119807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Sales performance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FA53D2-5979-413B-9B2C-35B0E5263258}"/>
              </a:ext>
            </a:extLst>
          </p:cNvPr>
          <p:cNvCxnSpPr/>
          <p:nvPr/>
        </p:nvCxnSpPr>
        <p:spPr>
          <a:xfrm>
            <a:off x="2096434" y="1520664"/>
            <a:ext cx="0" cy="8463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26042-7E6B-4C7A-BF47-719A27368F51}"/>
              </a:ext>
            </a:extLst>
          </p:cNvPr>
          <p:cNvSpPr/>
          <p:nvPr/>
        </p:nvSpPr>
        <p:spPr>
          <a:xfrm>
            <a:off x="2111438" y="1520664"/>
            <a:ext cx="137249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2.3M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YTD sales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4%</a:t>
            </a:r>
            <a:r>
              <a:rPr lang="en-US" sz="1400" b="1" dirty="0">
                <a:solidFill>
                  <a:prstClr val="black"/>
                </a:solidFill>
              </a:rPr>
              <a:t> YoY</a:t>
            </a:r>
            <a:endParaRPr lang="en-US" sz="3200" dirty="0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DBC3E26-E159-44F3-A53F-974CEBF6D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630635"/>
              </p:ext>
            </p:extLst>
          </p:nvPr>
        </p:nvGraphicFramePr>
        <p:xfrm>
          <a:off x="707547" y="2835965"/>
          <a:ext cx="2776362" cy="1634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29CE76-0BEF-4E60-B343-5D49DD37BEC5}"/>
              </a:ext>
            </a:extLst>
          </p:cNvPr>
          <p:cNvSpPr/>
          <p:nvPr/>
        </p:nvSpPr>
        <p:spPr>
          <a:xfrm>
            <a:off x="778566" y="2488039"/>
            <a:ext cx="807623" cy="364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Customer type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0611BA-5767-4C92-B404-142CD49A3121}"/>
              </a:ext>
            </a:extLst>
          </p:cNvPr>
          <p:cNvSpPr/>
          <p:nvPr/>
        </p:nvSpPr>
        <p:spPr>
          <a:xfrm>
            <a:off x="1689651" y="2488039"/>
            <a:ext cx="807623" cy="3643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Store type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E4F27D6-2EE4-4A87-9302-EBB8A3013D1B}"/>
              </a:ext>
            </a:extLst>
          </p:cNvPr>
          <p:cNvSpPr/>
          <p:nvPr/>
        </p:nvSpPr>
        <p:spPr>
          <a:xfrm>
            <a:off x="2600736" y="2488039"/>
            <a:ext cx="807623" cy="3643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Cuisine type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BAB25032-FA48-4DA2-8437-744346E8AB3E}"/>
              </a:ext>
            </a:extLst>
          </p:cNvPr>
          <p:cNvSpPr txBox="1"/>
          <p:nvPr/>
        </p:nvSpPr>
        <p:spPr>
          <a:xfrm>
            <a:off x="3808557" y="4731025"/>
            <a:ext cx="2910295" cy="2308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Top and bottom performing cuisine types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1A13381-5AD4-482E-9A2A-617F5DE61028}"/>
              </a:ext>
            </a:extLst>
          </p:cNvPr>
          <p:cNvSpPr txBox="1"/>
          <p:nvPr/>
        </p:nvSpPr>
        <p:spPr>
          <a:xfrm>
            <a:off x="641287" y="4731027"/>
            <a:ext cx="2910295" cy="24622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Calibri"/>
              </a:rPr>
              <a:t>Top and bottom performing store types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CFA8E1-B54E-4EB3-A51A-9D389D641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40" y="5134654"/>
            <a:ext cx="1234814" cy="7355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9C0DB7-29B1-4857-A8CB-7FF3AE955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321" y="5134654"/>
            <a:ext cx="1234814" cy="7355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2B4969-1E8D-4624-B28D-863E96A1D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336" y="5138697"/>
            <a:ext cx="1249105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1563AE-06F7-4A00-8918-2118ECD71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940" y="5134654"/>
            <a:ext cx="1249105" cy="731520"/>
          </a:xfrm>
          <a:prstGeom prst="rect">
            <a:avLst/>
          </a:prstGeom>
        </p:spPr>
      </p:pic>
      <p:sp>
        <p:nvSpPr>
          <p:cNvPr id="45" name="TextBox 2">
            <a:extLst>
              <a:ext uri="{FF2B5EF4-FFF2-40B4-BE49-F238E27FC236}">
                <a16:creationId xmlns:a16="http://schemas.microsoft.com/office/drawing/2014/main" id="{67C6632C-6B8D-4927-957A-506E2213F6E7}"/>
              </a:ext>
            </a:extLst>
          </p:cNvPr>
          <p:cNvSpPr txBox="1"/>
          <p:nvPr/>
        </p:nvSpPr>
        <p:spPr>
          <a:xfrm>
            <a:off x="3874817" y="2020955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Revenue growth breakdown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FE26428F-2E4C-457F-B482-B02BF55F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274" y="2480705"/>
            <a:ext cx="2853393" cy="2058096"/>
          </a:xfrm>
          <a:prstGeom prst="rect">
            <a:avLst/>
          </a:prstGeom>
        </p:spPr>
      </p:pic>
      <p:sp>
        <p:nvSpPr>
          <p:cNvPr id="105" name="TextBox 2">
            <a:extLst>
              <a:ext uri="{FF2B5EF4-FFF2-40B4-BE49-F238E27FC236}">
                <a16:creationId xmlns:a16="http://schemas.microsoft.com/office/drawing/2014/main" id="{F66AF3ED-CCFF-49B4-B4D2-0B487412F843}"/>
              </a:ext>
            </a:extLst>
          </p:cNvPr>
          <p:cNvSpPr txBox="1"/>
          <p:nvPr/>
        </p:nvSpPr>
        <p:spPr>
          <a:xfrm>
            <a:off x="7654887" y="2124719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weekly sales and YTD sales across Sodexo.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29D69-AAB9-4E81-9EAC-83B5F85D1F7C}"/>
              </a:ext>
            </a:extLst>
          </p:cNvPr>
          <p:cNvSpPr/>
          <p:nvPr/>
        </p:nvSpPr>
        <p:spPr>
          <a:xfrm>
            <a:off x="3808557" y="1053547"/>
            <a:ext cx="2844035" cy="881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2B0B2-2CDB-4DD8-B038-B3D83433C8A4}"/>
              </a:ext>
            </a:extLst>
          </p:cNvPr>
          <p:cNvGrpSpPr/>
          <p:nvPr/>
        </p:nvGrpSpPr>
        <p:grpSpPr>
          <a:xfrm>
            <a:off x="3994085" y="1136376"/>
            <a:ext cx="2479602" cy="301142"/>
            <a:chOff x="3994085" y="1136376"/>
            <a:chExt cx="2479602" cy="30114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C6CA650-9734-4085-9CAC-363301513C1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28D2A0F2-97D3-4331-8EF8-0DC2B6B45862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Customer type</a:t>
                </a:r>
              </a:p>
            </p:txBody>
          </p:sp>
          <p:sp>
            <p:nvSpPr>
              <p:cNvPr id="109" name="Flowchart: Merge 108">
                <a:extLst>
                  <a:ext uri="{FF2B5EF4-FFF2-40B4-BE49-F238E27FC236}">
                    <a16:creationId xmlns:a16="http://schemas.microsoft.com/office/drawing/2014/main" id="{97401158-C2BA-4B6C-9A7C-A7421E92C586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B840B4D-8CC4-4356-8770-E782556D0641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35F4A206-94F1-4D98-93EF-CC791DAD1627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Year</a:t>
                </a:r>
              </a:p>
            </p:txBody>
          </p:sp>
          <p:sp>
            <p:nvSpPr>
              <p:cNvPr id="113" name="Flowchart: Merge 112">
                <a:extLst>
                  <a:ext uri="{FF2B5EF4-FFF2-40B4-BE49-F238E27FC236}">
                    <a16:creationId xmlns:a16="http://schemas.microsoft.com/office/drawing/2014/main" id="{15A17A71-B180-4ACE-A4B4-8E7E2A2E1008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116EE55-8F8E-467F-85B7-E1A8DE82EE96}"/>
              </a:ext>
            </a:extLst>
          </p:cNvPr>
          <p:cNvGrpSpPr/>
          <p:nvPr/>
        </p:nvGrpSpPr>
        <p:grpSpPr>
          <a:xfrm>
            <a:off x="3994085" y="1527315"/>
            <a:ext cx="2479602" cy="301142"/>
            <a:chOff x="3994085" y="1136376"/>
            <a:chExt cx="2479602" cy="30114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68E7B74-2981-4812-9442-D47874F29F7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B532D023-1399-4C4B-8AAC-2127D6227F54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type</a:t>
                </a:r>
              </a:p>
            </p:txBody>
          </p:sp>
          <p:sp>
            <p:nvSpPr>
              <p:cNvPr id="121" name="Flowchart: Merge 120">
                <a:extLst>
                  <a:ext uri="{FF2B5EF4-FFF2-40B4-BE49-F238E27FC236}">
                    <a16:creationId xmlns:a16="http://schemas.microsoft.com/office/drawing/2014/main" id="{F032D361-AD36-4575-AE4A-97D5EA14D08F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D723547-B656-40B9-86FE-EC7649065549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F737ECF5-72B3-4E22-9385-A4A8C822232C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Cuisine type</a:t>
                </a:r>
              </a:p>
            </p:txBody>
          </p:sp>
          <p:sp>
            <p:nvSpPr>
              <p:cNvPr id="119" name="Flowchart: Merge 118">
                <a:extLst>
                  <a:ext uri="{FF2B5EF4-FFF2-40B4-BE49-F238E27FC236}">
                    <a16:creationId xmlns:a16="http://schemas.microsoft.com/office/drawing/2014/main" id="{73CC271B-2187-40C1-AD1E-C0C31377E40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C612384-9056-46D1-A78B-4BB0407C0384}"/>
              </a:ext>
            </a:extLst>
          </p:cNvPr>
          <p:cNvCxnSpPr>
            <a:cxnSpLocks/>
            <a:stCxn id="26" idx="3"/>
            <a:endCxn id="105" idx="1"/>
          </p:cNvCxnSpPr>
          <p:nvPr/>
        </p:nvCxnSpPr>
        <p:spPr>
          <a:xfrm>
            <a:off x="3483930" y="1943857"/>
            <a:ext cx="4170957" cy="4424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2">
            <a:extLst>
              <a:ext uri="{FF2B5EF4-FFF2-40B4-BE49-F238E27FC236}">
                <a16:creationId xmlns:a16="http://schemas.microsoft.com/office/drawing/2014/main" id="{F5157FBB-1C03-4752-8CBF-131B0A2A816D}"/>
              </a:ext>
            </a:extLst>
          </p:cNvPr>
          <p:cNvSpPr txBox="1"/>
          <p:nvPr/>
        </p:nvSpPr>
        <p:spPr>
          <a:xfrm>
            <a:off x="7654887" y="2880945"/>
            <a:ext cx="3914264" cy="7386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 over week sales trends, which can further be split across customer types, store types and cuisine types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E76BF6-588F-41B5-B399-2EAB21B88E77}"/>
              </a:ext>
            </a:extLst>
          </p:cNvPr>
          <p:cNvCxnSpPr>
            <a:cxnSpLocks/>
            <a:stCxn id="30" idx="3"/>
            <a:endCxn id="125" idx="1"/>
          </p:cNvCxnSpPr>
          <p:nvPr/>
        </p:nvCxnSpPr>
        <p:spPr>
          <a:xfrm flipV="1">
            <a:off x="3483909" y="3250277"/>
            <a:ext cx="4170978" cy="40308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TextBox 2">
            <a:extLst>
              <a:ext uri="{FF2B5EF4-FFF2-40B4-BE49-F238E27FC236}">
                <a16:creationId xmlns:a16="http://schemas.microsoft.com/office/drawing/2014/main" id="{7042F905-C123-4C7F-8CAD-9DAACE115199}"/>
              </a:ext>
            </a:extLst>
          </p:cNvPr>
          <p:cNvSpPr txBox="1"/>
          <p:nvPr/>
        </p:nvSpPr>
        <p:spPr>
          <a:xfrm>
            <a:off x="7654887" y="1583936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Business 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D01229D-7E4C-46BE-8824-E9430DCF4931}"/>
              </a:ext>
            </a:extLst>
          </p:cNvPr>
          <p:cNvCxnSpPr>
            <a:cxnSpLocks/>
            <a:stCxn id="107" idx="3"/>
            <a:endCxn id="129" idx="1"/>
          </p:cNvCxnSpPr>
          <p:nvPr/>
        </p:nvCxnSpPr>
        <p:spPr>
          <a:xfrm>
            <a:off x="6652592" y="1494147"/>
            <a:ext cx="1002295" cy="2436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TextBox 2">
            <a:extLst>
              <a:ext uri="{FF2B5EF4-FFF2-40B4-BE49-F238E27FC236}">
                <a16:creationId xmlns:a16="http://schemas.microsoft.com/office/drawing/2014/main" id="{9DE06ECE-E064-4E17-AA67-0133EE52FF5F}"/>
              </a:ext>
            </a:extLst>
          </p:cNvPr>
          <p:cNvSpPr txBox="1"/>
          <p:nvPr/>
        </p:nvSpPr>
        <p:spPr>
          <a:xfrm>
            <a:off x="7654887" y="3852615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Revenue growth breakdown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D0AD465-958C-487E-B7D3-3D249E9DC168}"/>
              </a:ext>
            </a:extLst>
          </p:cNvPr>
          <p:cNvCxnSpPr>
            <a:cxnSpLocks/>
            <a:stCxn id="103" idx="3"/>
            <a:endCxn id="132" idx="1"/>
          </p:cNvCxnSpPr>
          <p:nvPr/>
        </p:nvCxnSpPr>
        <p:spPr>
          <a:xfrm>
            <a:off x="6713667" y="3509753"/>
            <a:ext cx="941220" cy="4967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5" name="TextBox 2">
            <a:extLst>
              <a:ext uri="{FF2B5EF4-FFF2-40B4-BE49-F238E27FC236}">
                <a16:creationId xmlns:a16="http://schemas.microsoft.com/office/drawing/2014/main" id="{D0DC8EEC-D2C5-425A-9D90-9C7C9C78FE6E}"/>
              </a:ext>
            </a:extLst>
          </p:cNvPr>
          <p:cNvSpPr txBox="1"/>
          <p:nvPr/>
        </p:nvSpPr>
        <p:spPr>
          <a:xfrm>
            <a:off x="7654887" y="4393397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Top and bottom performing store types and cuisine types of the week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A8F84A1-2DA2-492A-9E8D-B25A49E69B32}"/>
              </a:ext>
            </a:extLst>
          </p:cNvPr>
          <p:cNvCxnSpPr>
            <a:cxnSpLocks/>
            <a:stCxn id="18" idx="3"/>
            <a:endCxn id="135" idx="1"/>
          </p:cNvCxnSpPr>
          <p:nvPr/>
        </p:nvCxnSpPr>
        <p:spPr>
          <a:xfrm flipV="1">
            <a:off x="6718852" y="4655007"/>
            <a:ext cx="936035" cy="7379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wireframe – Value segment transitions and product pricing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DASHBOARD WIREFRAME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DA2092-1A32-4C19-8F97-2EF7F45AC436}"/>
              </a:ext>
            </a:extLst>
          </p:cNvPr>
          <p:cNvSpPr/>
          <p:nvPr/>
        </p:nvSpPr>
        <p:spPr>
          <a:xfrm>
            <a:off x="488887" y="901148"/>
            <a:ext cx="6349235" cy="5259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A5224-3335-4E9E-8394-CFB89A196AE5}"/>
              </a:ext>
            </a:extLst>
          </p:cNvPr>
          <p:cNvSpPr/>
          <p:nvPr/>
        </p:nvSpPr>
        <p:spPr>
          <a:xfrm>
            <a:off x="641287" y="1053547"/>
            <a:ext cx="2910295" cy="5001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49DF-E0D5-45E0-A551-C50DE5F540B4}"/>
              </a:ext>
            </a:extLst>
          </p:cNvPr>
          <p:cNvSpPr/>
          <p:nvPr/>
        </p:nvSpPr>
        <p:spPr>
          <a:xfrm>
            <a:off x="707547" y="1119807"/>
            <a:ext cx="2777775" cy="4871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A5195B-E7A4-4784-869E-948158E8F632}"/>
              </a:ext>
            </a:extLst>
          </p:cNvPr>
          <p:cNvSpPr/>
          <p:nvPr/>
        </p:nvSpPr>
        <p:spPr>
          <a:xfrm>
            <a:off x="3808557" y="2176730"/>
            <a:ext cx="2910295" cy="3878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C91CB-80F0-418C-80FD-D0E0646F5ABC}"/>
              </a:ext>
            </a:extLst>
          </p:cNvPr>
          <p:cNvSpPr/>
          <p:nvPr/>
        </p:nvSpPr>
        <p:spPr>
          <a:xfrm>
            <a:off x="682818" y="1520664"/>
            <a:ext cx="1362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82K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Weekly sales 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(Existing customers)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-2%</a:t>
            </a:r>
            <a:r>
              <a:rPr lang="en-US" sz="1400" b="1" dirty="0">
                <a:solidFill>
                  <a:prstClr val="black"/>
                </a:solidFill>
              </a:rPr>
              <a:t> WoW</a:t>
            </a:r>
            <a:endParaRPr lang="en-US" sz="3200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8F914C32-9FFB-431D-BEB3-82279F5A1165}"/>
              </a:ext>
            </a:extLst>
          </p:cNvPr>
          <p:cNvSpPr txBox="1"/>
          <p:nvPr/>
        </p:nvSpPr>
        <p:spPr>
          <a:xfrm>
            <a:off x="707546" y="1119807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Value segment transition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FA53D2-5979-413B-9B2C-35B0E5263258}"/>
              </a:ext>
            </a:extLst>
          </p:cNvPr>
          <p:cNvCxnSpPr/>
          <p:nvPr/>
        </p:nvCxnSpPr>
        <p:spPr>
          <a:xfrm>
            <a:off x="2096434" y="1520664"/>
            <a:ext cx="0" cy="8463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26042-7E6B-4C7A-BF47-719A27368F51}"/>
              </a:ext>
            </a:extLst>
          </p:cNvPr>
          <p:cNvSpPr/>
          <p:nvPr/>
        </p:nvSpPr>
        <p:spPr>
          <a:xfrm>
            <a:off x="2111438" y="1520664"/>
            <a:ext cx="1372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INR 2.1M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YTD sales</a:t>
            </a:r>
          </a:p>
          <a:p>
            <a:pPr algn="ctr"/>
            <a:r>
              <a:rPr lang="en-US" sz="1100" b="1" dirty="0">
                <a:solidFill>
                  <a:prstClr val="black"/>
                </a:solidFill>
              </a:rPr>
              <a:t>(Existing customers)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4%</a:t>
            </a:r>
            <a:r>
              <a:rPr lang="en-US" sz="1400" b="1" dirty="0">
                <a:solidFill>
                  <a:prstClr val="black"/>
                </a:solidFill>
              </a:rPr>
              <a:t> YoY</a:t>
            </a:r>
            <a:endParaRPr lang="en-US" sz="3200" dirty="0"/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67C6632C-6B8D-4927-957A-506E2213F6E7}"/>
              </a:ext>
            </a:extLst>
          </p:cNvPr>
          <p:cNvSpPr txBox="1"/>
          <p:nvPr/>
        </p:nvSpPr>
        <p:spPr>
          <a:xfrm>
            <a:off x="3874817" y="2020955"/>
            <a:ext cx="2777775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Product pricing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2">
            <a:extLst>
              <a:ext uri="{FF2B5EF4-FFF2-40B4-BE49-F238E27FC236}">
                <a16:creationId xmlns:a16="http://schemas.microsoft.com/office/drawing/2014/main" id="{F66AF3ED-CCFF-49B4-B4D2-0B487412F843}"/>
              </a:ext>
            </a:extLst>
          </p:cNvPr>
          <p:cNvSpPr txBox="1"/>
          <p:nvPr/>
        </p:nvSpPr>
        <p:spPr>
          <a:xfrm>
            <a:off x="7654887" y="1647640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the weekly sales and YTD sales across Sodexo’s Existing customers.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29D69-AAB9-4E81-9EAC-83B5F85D1F7C}"/>
              </a:ext>
            </a:extLst>
          </p:cNvPr>
          <p:cNvSpPr/>
          <p:nvPr/>
        </p:nvSpPr>
        <p:spPr>
          <a:xfrm>
            <a:off x="3808557" y="1053547"/>
            <a:ext cx="2844035" cy="881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62B0B2-2CDB-4DD8-B038-B3D83433C8A4}"/>
              </a:ext>
            </a:extLst>
          </p:cNvPr>
          <p:cNvGrpSpPr/>
          <p:nvPr/>
        </p:nvGrpSpPr>
        <p:grpSpPr>
          <a:xfrm>
            <a:off x="3994085" y="1136376"/>
            <a:ext cx="2479602" cy="301142"/>
            <a:chOff x="3994085" y="1136376"/>
            <a:chExt cx="2479602" cy="30114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C6CA650-9734-4085-9CAC-363301513C1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28D2A0F2-97D3-4331-8EF8-0DC2B6B45862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Customer type</a:t>
                </a:r>
              </a:p>
            </p:txBody>
          </p:sp>
          <p:sp>
            <p:nvSpPr>
              <p:cNvPr id="109" name="Flowchart: Merge 108">
                <a:extLst>
                  <a:ext uri="{FF2B5EF4-FFF2-40B4-BE49-F238E27FC236}">
                    <a16:creationId xmlns:a16="http://schemas.microsoft.com/office/drawing/2014/main" id="{97401158-C2BA-4B6C-9A7C-A7421E92C586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B840B4D-8CC4-4356-8770-E782556D0641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35F4A206-94F1-4D98-93EF-CC791DAD1627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Year</a:t>
                </a:r>
              </a:p>
            </p:txBody>
          </p:sp>
          <p:sp>
            <p:nvSpPr>
              <p:cNvPr id="113" name="Flowchart: Merge 112">
                <a:extLst>
                  <a:ext uri="{FF2B5EF4-FFF2-40B4-BE49-F238E27FC236}">
                    <a16:creationId xmlns:a16="http://schemas.microsoft.com/office/drawing/2014/main" id="{15A17A71-B180-4ACE-A4B4-8E7E2A2E1008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116EE55-8F8E-467F-85B7-E1A8DE82EE96}"/>
              </a:ext>
            </a:extLst>
          </p:cNvPr>
          <p:cNvGrpSpPr/>
          <p:nvPr/>
        </p:nvGrpSpPr>
        <p:grpSpPr>
          <a:xfrm>
            <a:off x="3994085" y="1527315"/>
            <a:ext cx="2479602" cy="301142"/>
            <a:chOff x="3994085" y="1136376"/>
            <a:chExt cx="2479602" cy="30114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68E7B74-2981-4812-9442-D47874F29F78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B532D023-1399-4C4B-8AAC-2127D6227F54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type</a:t>
                </a:r>
              </a:p>
            </p:txBody>
          </p:sp>
          <p:sp>
            <p:nvSpPr>
              <p:cNvPr id="121" name="Flowchart: Merge 120">
                <a:extLst>
                  <a:ext uri="{FF2B5EF4-FFF2-40B4-BE49-F238E27FC236}">
                    <a16:creationId xmlns:a16="http://schemas.microsoft.com/office/drawing/2014/main" id="{F032D361-AD36-4575-AE4A-97D5EA14D08F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D723547-B656-40B9-86FE-EC7649065549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F737ECF5-72B3-4E22-9385-A4A8C822232C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Cuisine type</a:t>
                </a:r>
              </a:p>
            </p:txBody>
          </p:sp>
          <p:sp>
            <p:nvSpPr>
              <p:cNvPr id="119" name="Flowchart: Merge 118">
                <a:extLst>
                  <a:ext uri="{FF2B5EF4-FFF2-40B4-BE49-F238E27FC236}">
                    <a16:creationId xmlns:a16="http://schemas.microsoft.com/office/drawing/2014/main" id="{73CC271B-2187-40C1-AD1E-C0C31377E40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C612384-9056-46D1-A78B-4BB0407C0384}"/>
              </a:ext>
            </a:extLst>
          </p:cNvPr>
          <p:cNvCxnSpPr>
            <a:cxnSpLocks/>
            <a:stCxn id="26" idx="3"/>
            <a:endCxn id="105" idx="1"/>
          </p:cNvCxnSpPr>
          <p:nvPr/>
        </p:nvCxnSpPr>
        <p:spPr>
          <a:xfrm flipV="1">
            <a:off x="3483930" y="1909250"/>
            <a:ext cx="4170957" cy="11924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2">
            <a:extLst>
              <a:ext uri="{FF2B5EF4-FFF2-40B4-BE49-F238E27FC236}">
                <a16:creationId xmlns:a16="http://schemas.microsoft.com/office/drawing/2014/main" id="{F5157FBB-1C03-4752-8CBF-131B0A2A816D}"/>
              </a:ext>
            </a:extLst>
          </p:cNvPr>
          <p:cNvSpPr txBox="1"/>
          <p:nvPr/>
        </p:nvSpPr>
        <p:spPr>
          <a:xfrm>
            <a:off x="7654887" y="2403866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Provides  sales trends across various engagement levels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TextBox 2">
            <a:extLst>
              <a:ext uri="{FF2B5EF4-FFF2-40B4-BE49-F238E27FC236}">
                <a16:creationId xmlns:a16="http://schemas.microsoft.com/office/drawing/2014/main" id="{7042F905-C123-4C7F-8CAD-9DAACE115199}"/>
              </a:ext>
            </a:extLst>
          </p:cNvPr>
          <p:cNvSpPr txBox="1"/>
          <p:nvPr/>
        </p:nvSpPr>
        <p:spPr>
          <a:xfrm>
            <a:off x="7654887" y="1106857"/>
            <a:ext cx="3914264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Business Filters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D01229D-7E4C-46BE-8824-E9430DCF4931}"/>
              </a:ext>
            </a:extLst>
          </p:cNvPr>
          <p:cNvCxnSpPr>
            <a:cxnSpLocks/>
            <a:stCxn id="107" idx="3"/>
            <a:endCxn id="129" idx="1"/>
          </p:cNvCxnSpPr>
          <p:nvPr/>
        </p:nvCxnSpPr>
        <p:spPr>
          <a:xfrm flipV="1">
            <a:off x="6652592" y="1260746"/>
            <a:ext cx="1002295" cy="2334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TextBox 2">
            <a:extLst>
              <a:ext uri="{FF2B5EF4-FFF2-40B4-BE49-F238E27FC236}">
                <a16:creationId xmlns:a16="http://schemas.microsoft.com/office/drawing/2014/main" id="{9DE06ECE-E064-4E17-AA67-0133EE52FF5F}"/>
              </a:ext>
            </a:extLst>
          </p:cNvPr>
          <p:cNvSpPr txBox="1"/>
          <p:nvPr/>
        </p:nvSpPr>
        <p:spPr>
          <a:xfrm>
            <a:off x="7654887" y="3150251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Price volume trend across time for a store-product combination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TextBox 2">
            <a:extLst>
              <a:ext uri="{FF2B5EF4-FFF2-40B4-BE49-F238E27FC236}">
                <a16:creationId xmlns:a16="http://schemas.microsoft.com/office/drawing/2014/main" id="{D0DC8EEC-D2C5-425A-9D90-9C7C9C78FE6E}"/>
              </a:ext>
            </a:extLst>
          </p:cNvPr>
          <p:cNvSpPr txBox="1"/>
          <p:nvPr/>
        </p:nvSpPr>
        <p:spPr>
          <a:xfrm>
            <a:off x="7654887" y="4605429"/>
            <a:ext cx="3914264" cy="7386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Directional price recommendations provided for different store-product combinations based on product, competitor, store and purchase patterns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7F57038-F107-4A24-BC79-F1D562EB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2024"/>
              </p:ext>
            </p:extLst>
          </p:nvPr>
        </p:nvGraphicFramePr>
        <p:xfrm>
          <a:off x="774291" y="4596922"/>
          <a:ext cx="2660072" cy="127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18">
                  <a:extLst>
                    <a:ext uri="{9D8B030D-6E8A-4147-A177-3AD203B41FA5}">
                      <a16:colId xmlns:a16="http://schemas.microsoft.com/office/drawing/2014/main" val="246031997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842728513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751382598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152165895"/>
                    </a:ext>
                  </a:extLst>
                </a:gridCol>
              </a:tblGrid>
              <a:tr h="318729"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83127" marR="83127" marT="41564" marB="41564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LOW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MEDIUM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  <a:endParaRPr lang="en-IN" sz="800" dirty="0"/>
                    </a:p>
                  </a:txBody>
                  <a:tcPr marL="83127" marR="83127" marT="41564" marB="41564" anchor="ctr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9055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13889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3%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08849"/>
                  </a:ext>
                </a:extLst>
              </a:tr>
              <a:tr h="31872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-4%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900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2486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7BAD6A-65CF-4A98-89F9-1141B63F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65" y="2657720"/>
            <a:ext cx="2784657" cy="1673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A5024-1CC9-48CC-82AA-70BBF97C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713" y="2753546"/>
            <a:ext cx="2820159" cy="1695096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1E76BF6-588F-41B5-B399-2EAB21B88E77}"/>
              </a:ext>
            </a:extLst>
          </p:cNvPr>
          <p:cNvCxnSpPr>
            <a:cxnSpLocks/>
            <a:endCxn id="125" idx="1"/>
          </p:cNvCxnSpPr>
          <p:nvPr/>
        </p:nvCxnSpPr>
        <p:spPr>
          <a:xfrm flipV="1">
            <a:off x="3483909" y="2665476"/>
            <a:ext cx="4170978" cy="5108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D0AD465-958C-487E-B7D3-3D249E9DC168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6676872" y="3149146"/>
            <a:ext cx="978015" cy="26271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A8F84A1-2DA2-492A-9E8D-B25A49E69B32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6718852" y="4974761"/>
            <a:ext cx="936035" cy="6302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80AD04-BF7E-4847-A18F-8540185B5746}"/>
              </a:ext>
            </a:extLst>
          </p:cNvPr>
          <p:cNvGrpSpPr/>
          <p:nvPr/>
        </p:nvGrpSpPr>
        <p:grpSpPr>
          <a:xfrm>
            <a:off x="3994085" y="2395333"/>
            <a:ext cx="2479602" cy="301142"/>
            <a:chOff x="3994085" y="1136376"/>
            <a:chExt cx="2479602" cy="30114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D15050C-C475-4E14-891F-B9D797F34232}"/>
                </a:ext>
              </a:extLst>
            </p:cNvPr>
            <p:cNvGrpSpPr/>
            <p:nvPr/>
          </p:nvGrpSpPr>
          <p:grpSpPr>
            <a:xfrm>
              <a:off x="3994085" y="1136376"/>
              <a:ext cx="1094748" cy="301142"/>
              <a:chOff x="3874817" y="1136376"/>
              <a:chExt cx="1094748" cy="301142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81A94E74-0417-4538-8A6B-FA3B0D833259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Store Name</a:t>
                </a:r>
              </a:p>
            </p:txBody>
          </p:sp>
          <p:sp>
            <p:nvSpPr>
              <p:cNvPr id="66" name="Flowchart: Merge 65">
                <a:extLst>
                  <a:ext uri="{FF2B5EF4-FFF2-40B4-BE49-F238E27FC236}">
                    <a16:creationId xmlns:a16="http://schemas.microsoft.com/office/drawing/2014/main" id="{EE7B2073-94AF-4173-9C02-2124E2E87A92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34984E0-BBB6-4F55-ADCF-7FEA8E9FF3AF}"/>
                </a:ext>
              </a:extLst>
            </p:cNvPr>
            <p:cNvGrpSpPr/>
            <p:nvPr/>
          </p:nvGrpSpPr>
          <p:grpSpPr>
            <a:xfrm>
              <a:off x="5378939" y="1136376"/>
              <a:ext cx="1094748" cy="301142"/>
              <a:chOff x="3874817" y="1136376"/>
              <a:chExt cx="1094748" cy="3011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105D451-77DC-4E4E-A1BE-1FDE5FD45B2E}"/>
                  </a:ext>
                </a:extLst>
              </p:cNvPr>
              <p:cNvSpPr/>
              <p:nvPr/>
            </p:nvSpPr>
            <p:spPr>
              <a:xfrm>
                <a:off x="3874817" y="1136376"/>
                <a:ext cx="1094748" cy="30114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i="1" dirty="0">
                    <a:solidFill>
                      <a:schemeClr val="tx1"/>
                    </a:solidFill>
                  </a:rPr>
                  <a:t>Product Name</a:t>
                </a:r>
              </a:p>
            </p:txBody>
          </p:sp>
          <p:sp>
            <p:nvSpPr>
              <p:cNvPr id="64" name="Flowchart: Merge 63">
                <a:extLst>
                  <a:ext uri="{FF2B5EF4-FFF2-40B4-BE49-F238E27FC236}">
                    <a16:creationId xmlns:a16="http://schemas.microsoft.com/office/drawing/2014/main" id="{97133688-D900-44F0-8622-900188750689}"/>
                  </a:ext>
                </a:extLst>
              </p:cNvPr>
              <p:cNvSpPr/>
              <p:nvPr/>
            </p:nvSpPr>
            <p:spPr>
              <a:xfrm>
                <a:off x="4765910" y="1219030"/>
                <a:ext cx="203655" cy="135835"/>
              </a:xfrm>
              <a:prstGeom prst="flowChartMerg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D6DC935-2CEB-49BC-B7F1-3FE3A4FE7ADB}"/>
              </a:ext>
            </a:extLst>
          </p:cNvPr>
          <p:cNvSpPr/>
          <p:nvPr/>
        </p:nvSpPr>
        <p:spPr>
          <a:xfrm>
            <a:off x="3925335" y="5591072"/>
            <a:ext cx="1272208" cy="331927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Store details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14BEF80-31C4-44E8-BF9B-2F432E736AAF}"/>
              </a:ext>
            </a:extLst>
          </p:cNvPr>
          <p:cNvSpPr/>
          <p:nvPr/>
        </p:nvSpPr>
        <p:spPr>
          <a:xfrm>
            <a:off x="5470152" y="5205170"/>
            <a:ext cx="1182440" cy="331927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Competitor details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6E88D2C-76BA-4ECD-BEA0-6E19A090B534}"/>
              </a:ext>
            </a:extLst>
          </p:cNvPr>
          <p:cNvSpPr/>
          <p:nvPr/>
        </p:nvSpPr>
        <p:spPr>
          <a:xfrm>
            <a:off x="5470152" y="5592226"/>
            <a:ext cx="1182440" cy="331927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Purchase patterns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DFDCB21-7D9F-4A83-98E0-4D01239B9AF9}"/>
              </a:ext>
            </a:extLst>
          </p:cNvPr>
          <p:cNvSpPr/>
          <p:nvPr/>
        </p:nvSpPr>
        <p:spPr>
          <a:xfrm>
            <a:off x="3925335" y="5205170"/>
            <a:ext cx="1272208" cy="331927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>
                <a:solidFill>
                  <a:schemeClr val="tx1"/>
                </a:solidFill>
              </a:rPr>
              <a:t>Product details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A1AC7-C30F-4C8B-AA76-BC3A33EC4316}"/>
              </a:ext>
            </a:extLst>
          </p:cNvPr>
          <p:cNvSpPr/>
          <p:nvPr/>
        </p:nvSpPr>
        <p:spPr>
          <a:xfrm>
            <a:off x="4484164" y="4624657"/>
            <a:ext cx="155908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</a:rPr>
              <a:t>Price Increase </a:t>
            </a:r>
          </a:p>
          <a:p>
            <a:pPr lvl="0"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recommended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78" name="TextBox 2">
            <a:extLst>
              <a:ext uri="{FF2B5EF4-FFF2-40B4-BE49-F238E27FC236}">
                <a16:creationId xmlns:a16="http://schemas.microsoft.com/office/drawing/2014/main" id="{B3617DCD-1FC9-4E91-BEF1-F3C8969BB4A9}"/>
              </a:ext>
            </a:extLst>
          </p:cNvPr>
          <p:cNvSpPr txBox="1"/>
          <p:nvPr/>
        </p:nvSpPr>
        <p:spPr>
          <a:xfrm>
            <a:off x="7654887" y="3790423"/>
            <a:ext cx="3914264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Demand transference chart across engagement levels provides a deep dive into revenue variations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DBE2A3-1FC9-4006-8F05-363EE3CCCBB9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3392662" y="4052033"/>
            <a:ext cx="4262225" cy="83808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333095"/>
            <a:ext cx="10882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Timelines and breakup of tasks for Sodexo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B05D7F-97EF-4970-8A2D-5D1953F63E3B}"/>
              </a:ext>
            </a:extLst>
          </p:cNvPr>
          <p:cNvGrpSpPr/>
          <p:nvPr/>
        </p:nvGrpSpPr>
        <p:grpSpPr>
          <a:xfrm>
            <a:off x="724954" y="6160868"/>
            <a:ext cx="11468100" cy="711200"/>
            <a:chOff x="710886" y="6146800"/>
            <a:chExt cx="11468100" cy="711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124D38-0EF3-4815-A354-A2E90E30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2773F7-F383-45FD-BBC7-7F63FDA4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BCB3A-75B3-411E-AB34-449E42F9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25" y="1749287"/>
            <a:ext cx="9764907" cy="2276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020B0-5BB6-4EBC-8822-A8947E2A9C61}"/>
              </a:ext>
            </a:extLst>
          </p:cNvPr>
          <p:cNvSpPr/>
          <p:nvPr/>
        </p:nvSpPr>
        <p:spPr>
          <a:xfrm>
            <a:off x="619455" y="4305276"/>
            <a:ext cx="10882605" cy="11281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Min. 2 years data would be most ideal for identifying trend and seasonality patterns for the purpose of the POC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Business rules to segment customers and identify price actions will be defined by Quantzig and validated via business through regular touchpoints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21473299-96AA-4273-AD97-985BDF9FC11F}"/>
              </a:ext>
            </a:extLst>
          </p:cNvPr>
          <p:cNvSpPr txBox="1"/>
          <p:nvPr/>
        </p:nvSpPr>
        <p:spPr>
          <a:xfrm>
            <a:off x="972499" y="4151387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CALLOUTS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5470252-202A-413B-A916-CA925FBB3DE3}"/>
              </a:ext>
            </a:extLst>
          </p:cNvPr>
          <p:cNvSpPr/>
          <p:nvPr/>
        </p:nvSpPr>
        <p:spPr>
          <a:xfrm>
            <a:off x="7852376" y="3654220"/>
            <a:ext cx="2057400" cy="228600"/>
          </a:xfrm>
          <a:prstGeom prst="wedgeRoundRectCallout">
            <a:avLst>
              <a:gd name="adj1" fmla="val 69562"/>
              <a:gd name="adj2" fmla="val -50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sharing &amp; Final review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78313E9-62D3-48CF-B8D1-C562539107E4}"/>
              </a:ext>
            </a:extLst>
          </p:cNvPr>
          <p:cNvSpPr/>
          <p:nvPr/>
        </p:nvSpPr>
        <p:spPr>
          <a:xfrm>
            <a:off x="8417059" y="2923733"/>
            <a:ext cx="1720856" cy="343085"/>
          </a:xfrm>
          <a:prstGeom prst="wedgeRoundRectCallout">
            <a:avLst>
              <a:gd name="adj1" fmla="val -66569"/>
              <a:gd name="adj2" fmla="val 10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Preliminary review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Sodexo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8E98803-63F6-49EF-BFA2-E0D5612EA59B}"/>
              </a:ext>
            </a:extLst>
          </p:cNvPr>
          <p:cNvSpPr/>
          <p:nvPr/>
        </p:nvSpPr>
        <p:spPr>
          <a:xfrm>
            <a:off x="5895621" y="2099652"/>
            <a:ext cx="1154902" cy="200256"/>
          </a:xfrm>
          <a:prstGeom prst="wedgeRoundRectCallout">
            <a:avLst>
              <a:gd name="adj1" fmla="val -63921"/>
              <a:gd name="adj2" fmla="val 129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Kick-off</a:t>
            </a:r>
          </a:p>
        </p:txBody>
      </p:sp>
    </p:spTree>
    <p:extLst>
      <p:ext uri="{BB962C8B-B14F-4D97-AF65-F5344CB8AC3E}">
        <p14:creationId xmlns:p14="http://schemas.microsoft.com/office/powerpoint/2010/main" val="32115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generated with very high confidence">
            <a:extLst>
              <a:ext uri="{FF2B5EF4-FFF2-40B4-BE49-F238E27FC236}">
                <a16:creationId xmlns:a16="http://schemas.microsoft.com/office/drawing/2014/main" id="{D70D2645-A41A-4902-BA66-06B2B01E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31" y="437285"/>
            <a:ext cx="10868025" cy="603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C96B6F-6419-48FA-BB40-33E471BABE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355849"/>
            <a:ext cx="292101" cy="214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66C73-2314-4F63-952F-7AF9C35528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2" y="2486158"/>
            <a:ext cx="7004957" cy="1861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71C9B4-009C-914C-824D-7E333CCA4B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6" y="3272109"/>
            <a:ext cx="1416106" cy="313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35D3E-81CF-4D5E-829A-EA60F5E78FF4}"/>
              </a:ext>
            </a:extLst>
          </p:cNvPr>
          <p:cNvSpPr txBox="1"/>
          <p:nvPr/>
        </p:nvSpPr>
        <p:spPr>
          <a:xfrm>
            <a:off x="2936491" y="2564223"/>
            <a:ext cx="36763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16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2193F12-04AB-4E7A-BD1D-1D554A9D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996"/>
            <a:ext cx="6126798" cy="685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D2C04-F791-9044-B475-0A0A6F9F24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0998" y="0"/>
            <a:ext cx="431800" cy="431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B56314-6820-6F41-BE5A-EF3E97D533E5}"/>
              </a:ext>
            </a:extLst>
          </p:cNvPr>
          <p:cNvSpPr/>
          <p:nvPr/>
        </p:nvSpPr>
        <p:spPr>
          <a:xfrm>
            <a:off x="9882897" y="1113358"/>
            <a:ext cx="1583519" cy="13199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210DF-D70D-314F-B1FF-D0943498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758" y="2188391"/>
            <a:ext cx="2146300" cy="35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AF5DC-E916-C14E-8368-EF328188DA1F}"/>
              </a:ext>
            </a:extLst>
          </p:cNvPr>
          <p:cNvSpPr txBox="1"/>
          <p:nvPr/>
        </p:nvSpPr>
        <p:spPr>
          <a:xfrm>
            <a:off x="1583183" y="2227691"/>
            <a:ext cx="13570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FDDFC-4C91-074B-8D43-2DB01384E4D2}"/>
              </a:ext>
            </a:extLst>
          </p:cNvPr>
          <p:cNvCxnSpPr/>
          <p:nvPr/>
        </p:nvCxnSpPr>
        <p:spPr>
          <a:xfrm>
            <a:off x="1283854" y="2543991"/>
            <a:ext cx="0" cy="2269187"/>
          </a:xfrm>
          <a:prstGeom prst="line">
            <a:avLst/>
          </a:prstGeom>
          <a:ln w="38100">
            <a:solidFill>
              <a:srgbClr val="F06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B60C8B-F99A-4349-AEF7-734C56570A19}"/>
              </a:ext>
            </a:extLst>
          </p:cNvPr>
          <p:cNvSpPr/>
          <p:nvPr/>
        </p:nvSpPr>
        <p:spPr>
          <a:xfrm>
            <a:off x="1287005" y="2870133"/>
            <a:ext cx="234186" cy="176047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73FBB-508E-F248-BB02-02687EE76A73}"/>
              </a:ext>
            </a:extLst>
          </p:cNvPr>
          <p:cNvSpPr/>
          <p:nvPr/>
        </p:nvSpPr>
        <p:spPr>
          <a:xfrm>
            <a:off x="1483108" y="2755795"/>
            <a:ext cx="461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06236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Solution Document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B0E31E-87F3-434A-8353-7DCB78BD9A64}"/>
              </a:ext>
            </a:extLst>
          </p:cNvPr>
          <p:cNvCxnSpPr>
            <a:cxnSpLocks/>
          </p:cNvCxnSpPr>
          <p:nvPr/>
        </p:nvCxnSpPr>
        <p:spPr>
          <a:xfrm>
            <a:off x="1276141" y="4803112"/>
            <a:ext cx="472273" cy="355618"/>
          </a:xfrm>
          <a:prstGeom prst="line">
            <a:avLst/>
          </a:prstGeom>
          <a:ln w="38100">
            <a:solidFill>
              <a:srgbClr val="F06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69B47B-E692-DB45-A125-1D49B372007B}"/>
              </a:ext>
            </a:extLst>
          </p:cNvPr>
          <p:cNvSpPr/>
          <p:nvPr/>
        </p:nvSpPr>
        <p:spPr>
          <a:xfrm>
            <a:off x="0" y="0"/>
            <a:ext cx="23247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792ED-20F3-D348-B9D4-4CF528B6883F}"/>
              </a:ext>
            </a:extLst>
          </p:cNvPr>
          <p:cNvSpPr/>
          <p:nvPr/>
        </p:nvSpPr>
        <p:spPr>
          <a:xfrm>
            <a:off x="1689316" y="5083445"/>
            <a:ext cx="154983" cy="154983"/>
          </a:xfrm>
          <a:prstGeom prst="ellipse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A2D9F-B58F-A248-B7E4-A92862A09132}"/>
              </a:ext>
            </a:extLst>
          </p:cNvPr>
          <p:cNvSpPr/>
          <p:nvPr/>
        </p:nvSpPr>
        <p:spPr>
          <a:xfrm>
            <a:off x="1263758" y="2188391"/>
            <a:ext cx="257433" cy="355600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A2D775-48F9-414D-B2A4-7756CB3E7E86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A6A632-93C1-47B1-AD5E-E43E768957CD}"/>
              </a:ext>
            </a:extLst>
          </p:cNvPr>
          <p:cNvSpPr/>
          <p:nvPr/>
        </p:nvSpPr>
        <p:spPr>
          <a:xfrm>
            <a:off x="1459508" y="3100929"/>
            <a:ext cx="417193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" pitchFamily="2" charset="0"/>
              </a:rPr>
              <a:t>Project Scope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Revenue growth breakdown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Value segment transitions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Product Pricing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" pitchFamily="2" charset="0"/>
              </a:rPr>
              <a:t>Dashboard wireframe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Timelines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4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737D00-85FA-4863-B8BE-E2E2AA4FC3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1" y="237058"/>
            <a:ext cx="188976" cy="5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BE0F-8A03-46A6-9192-D9E9B67F022C}"/>
              </a:ext>
            </a:extLst>
          </p:cNvPr>
          <p:cNvSpPr txBox="1"/>
          <p:nvPr/>
        </p:nvSpPr>
        <p:spPr>
          <a:xfrm>
            <a:off x="619455" y="237058"/>
            <a:ext cx="108826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the available information, Quantzig will explore 3 problem areas as part of the Pilot scope</a:t>
            </a:r>
            <a:endParaRPr lang="en-IN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24D38-0EF3-4815-A354-A2E90E305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54" y="6160868"/>
            <a:ext cx="114681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2773F7-F383-45FD-BBC7-7F63FDA45F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334" y="6483162"/>
            <a:ext cx="830444" cy="18401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7A8F9-FB27-4F67-88E9-9C9F5213E80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SCOPE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12832-F717-42E0-A8C9-FCE571BF134F}"/>
              </a:ext>
            </a:extLst>
          </p:cNvPr>
          <p:cNvSpPr/>
          <p:nvPr/>
        </p:nvSpPr>
        <p:spPr>
          <a:xfrm>
            <a:off x="159026" y="2649460"/>
            <a:ext cx="1364975" cy="2028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Data available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Customer ID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Product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Store details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POS transaction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DB0B03-1C88-4A1D-9BAD-C1E62FC8C936}"/>
              </a:ext>
            </a:extLst>
          </p:cNvPr>
          <p:cNvCxnSpPr/>
          <p:nvPr/>
        </p:nvCxnSpPr>
        <p:spPr>
          <a:xfrm>
            <a:off x="88338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DB1C3D-65CC-4572-B3E3-20594434168B}"/>
              </a:ext>
            </a:extLst>
          </p:cNvPr>
          <p:cNvCxnSpPr>
            <a:cxnSpLocks/>
          </p:cNvCxnSpPr>
          <p:nvPr/>
        </p:nvCxnSpPr>
        <p:spPr>
          <a:xfrm>
            <a:off x="2374120" y="5028048"/>
            <a:ext cx="639928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6887B0-7E1E-45D4-BE56-C1A3A7738F0F}"/>
              </a:ext>
            </a:extLst>
          </p:cNvPr>
          <p:cNvSpPr/>
          <p:nvPr/>
        </p:nvSpPr>
        <p:spPr>
          <a:xfrm>
            <a:off x="9000788" y="1350754"/>
            <a:ext cx="2925331" cy="4571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63DDA510-E459-4120-8E5D-3689A40323A1}"/>
              </a:ext>
            </a:extLst>
          </p:cNvPr>
          <p:cNvSpPr txBox="1"/>
          <p:nvPr/>
        </p:nvSpPr>
        <p:spPr>
          <a:xfrm>
            <a:off x="599272" y="1105070"/>
            <a:ext cx="7653430" cy="32487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Decisions that can be enabled through available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21AE0-A067-4D27-ACA4-5B9180729CBF}"/>
              </a:ext>
            </a:extLst>
          </p:cNvPr>
          <p:cNvSpPr/>
          <p:nvPr/>
        </p:nvSpPr>
        <p:spPr>
          <a:xfrm>
            <a:off x="2374120" y="1749094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Revenue growth trends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Identify revenue trends across stores, customer types and product types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78DD6-9025-4C72-A459-98995D7F2579}"/>
              </a:ext>
            </a:extLst>
          </p:cNvPr>
          <p:cNvSpPr/>
          <p:nvPr/>
        </p:nvSpPr>
        <p:spPr>
          <a:xfrm>
            <a:off x="5793180" y="1749094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Revenue growth managers will be able to track performance across various cuts to identify growth opportunities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8FA49AD-AFBB-4E33-B05F-4E8140691FC9}"/>
              </a:ext>
            </a:extLst>
          </p:cNvPr>
          <p:cNvSpPr/>
          <p:nvPr/>
        </p:nvSpPr>
        <p:spPr>
          <a:xfrm>
            <a:off x="4664757" y="1856304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5E8E-8559-43A7-926C-FFDA53EB9835}"/>
              </a:ext>
            </a:extLst>
          </p:cNvPr>
          <p:cNvSpPr/>
          <p:nvPr/>
        </p:nvSpPr>
        <p:spPr>
          <a:xfrm>
            <a:off x="2374120" y="2845323"/>
            <a:ext cx="2290637" cy="10081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1" dirty="0">
                <a:solidFill>
                  <a:schemeClr val="tx1"/>
                </a:solidFill>
              </a:rPr>
              <a:t>Value segmentation transitions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Define customer segments and engagement levels and revenue movement across them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F6426B-E734-4390-A104-7779A7892CC7}"/>
              </a:ext>
            </a:extLst>
          </p:cNvPr>
          <p:cNvSpPr/>
          <p:nvPr/>
        </p:nvSpPr>
        <p:spPr>
          <a:xfrm>
            <a:off x="5793180" y="2845323"/>
            <a:ext cx="272796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Enables business to identify growth opportunities across engagement levels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43070CF-0755-4734-A3CE-0DCF97A49150}"/>
              </a:ext>
            </a:extLst>
          </p:cNvPr>
          <p:cNvSpPr/>
          <p:nvPr/>
        </p:nvSpPr>
        <p:spPr>
          <a:xfrm>
            <a:off x="4664757" y="2940061"/>
            <a:ext cx="1128400" cy="818659"/>
          </a:xfrm>
          <a:prstGeom prst="rightArrow">
            <a:avLst>
              <a:gd name="adj1" fmla="val 759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A51AE0-45F2-434C-BF60-3AFDA0482CF1}"/>
              </a:ext>
            </a:extLst>
          </p:cNvPr>
          <p:cNvGrpSpPr/>
          <p:nvPr/>
        </p:nvGrpSpPr>
        <p:grpSpPr>
          <a:xfrm>
            <a:off x="2374120" y="3941552"/>
            <a:ext cx="6147020" cy="1008134"/>
            <a:chOff x="2374120" y="3941552"/>
            <a:chExt cx="6147020" cy="10081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05B65F-F19B-4936-BDFB-D9F9127D9093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Directional Pricing model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Define product, competitor and store features to determine whether a product is underpriced or overpriced</a:t>
              </a:r>
              <a:endParaRPr lang="en-US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CBD8DB-DCD9-4554-884C-385D80DE2C58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Identify Product-Store combinations where price of the product can be increased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F941CDFE-9A2F-4DA9-BB51-89FC4334EB04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10D99FA-9DCA-4470-9F1D-4C9DD45A5D14}"/>
              </a:ext>
            </a:extLst>
          </p:cNvPr>
          <p:cNvSpPr/>
          <p:nvPr/>
        </p:nvSpPr>
        <p:spPr>
          <a:xfrm rot="16200000" flipV="1">
            <a:off x="-356552" y="3472828"/>
            <a:ext cx="4548105" cy="56329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50C291-0610-4F12-A616-0779C4B3E2C5}"/>
              </a:ext>
            </a:extLst>
          </p:cNvPr>
          <p:cNvSpPr txBox="1"/>
          <p:nvPr/>
        </p:nvSpPr>
        <p:spPr>
          <a:xfrm>
            <a:off x="2842169" y="1413877"/>
            <a:ext cx="135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Analytical steps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7B298-BAA7-4023-96F3-A2E2241CB29E}"/>
              </a:ext>
            </a:extLst>
          </p:cNvPr>
          <p:cNvSpPr txBox="1"/>
          <p:nvPr/>
        </p:nvSpPr>
        <p:spPr>
          <a:xfrm>
            <a:off x="6389161" y="141387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Business decisions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2D4D46-8166-4E46-9DD8-FFA6702A6C0F}"/>
              </a:ext>
            </a:extLst>
          </p:cNvPr>
          <p:cNvGrpSpPr/>
          <p:nvPr/>
        </p:nvGrpSpPr>
        <p:grpSpPr>
          <a:xfrm>
            <a:off x="2374120" y="5140873"/>
            <a:ext cx="6147020" cy="1008134"/>
            <a:chOff x="2374120" y="3941552"/>
            <a:chExt cx="6147020" cy="10081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A93C81-4CF7-43A0-AFE4-1471E70605F8}"/>
                </a:ext>
              </a:extLst>
            </p:cNvPr>
            <p:cNvSpPr/>
            <p:nvPr/>
          </p:nvSpPr>
          <p:spPr>
            <a:xfrm>
              <a:off x="2374120" y="3941552"/>
              <a:ext cx="2290637" cy="10081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i="1" dirty="0">
                  <a:solidFill>
                    <a:schemeClr val="tx1"/>
                  </a:solidFill>
                </a:rPr>
                <a:t>Marketing opportunities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- Market basket analysis and recommendation engine</a:t>
              </a:r>
              <a:endParaRPr lang="en-US" sz="12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8F184-33AC-429A-A79A-51400AA3C30D}"/>
                </a:ext>
              </a:extLst>
            </p:cNvPr>
            <p:cNvSpPr/>
            <p:nvPr/>
          </p:nvSpPr>
          <p:spPr>
            <a:xfrm>
              <a:off x="5793180" y="3941552"/>
              <a:ext cx="2727960" cy="954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400" dirty="0"/>
                <a:t>Create product cross-sell and upsell strategies</a:t>
              </a:r>
            </a:p>
            <a:p>
              <a:pPr marL="285750" indent="-285750">
                <a:buFontTx/>
                <a:buChar char="-"/>
              </a:pPr>
              <a:endParaRPr lang="en-US" sz="1400" dirty="0"/>
            </a:p>
            <a:p>
              <a:pPr marL="285750" indent="-285750">
                <a:buFontTx/>
                <a:buChar char="-"/>
              </a:pPr>
              <a:endParaRPr lang="en-US" sz="1400" dirty="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DA1C76F3-5732-4B0F-A802-87CA55B5C2FF}"/>
                </a:ext>
              </a:extLst>
            </p:cNvPr>
            <p:cNvSpPr/>
            <p:nvPr/>
          </p:nvSpPr>
          <p:spPr>
            <a:xfrm>
              <a:off x="4664757" y="4036290"/>
              <a:ext cx="1128400" cy="818659"/>
            </a:xfrm>
            <a:prstGeom prst="rightArrow">
              <a:avLst>
                <a:gd name="adj1" fmla="val 759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D89FCD7-18B9-48D6-BA0C-57347644936C}"/>
              </a:ext>
            </a:extLst>
          </p:cNvPr>
          <p:cNvSpPr/>
          <p:nvPr/>
        </p:nvSpPr>
        <p:spPr>
          <a:xfrm rot="16200000">
            <a:off x="1537714" y="5433335"/>
            <a:ext cx="1187480" cy="4232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 considered for POC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21002042-94F6-4397-B6B2-FF15ADF7B98D}"/>
              </a:ext>
            </a:extLst>
          </p:cNvPr>
          <p:cNvSpPr txBox="1"/>
          <p:nvPr/>
        </p:nvSpPr>
        <p:spPr>
          <a:xfrm>
            <a:off x="9122213" y="1105070"/>
            <a:ext cx="2682480" cy="523220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business use cases (enabled through additional data)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6FEC1-ECFD-4BDD-8636-686D52CF6F6D}"/>
              </a:ext>
            </a:extLst>
          </p:cNvPr>
          <p:cNvSpPr/>
          <p:nvPr/>
        </p:nvSpPr>
        <p:spPr>
          <a:xfrm>
            <a:off x="9260772" y="1993718"/>
            <a:ext cx="2405362" cy="789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i="1" dirty="0">
                <a:solidFill>
                  <a:schemeClr val="tx1"/>
                </a:solidFill>
              </a:rPr>
              <a:t>Additional data sources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Historic and future Promotion plans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9CDF6A-E8EE-4AE9-8005-3605C0D5C67A}"/>
              </a:ext>
            </a:extLst>
          </p:cNvPr>
          <p:cNvSpPr/>
          <p:nvPr/>
        </p:nvSpPr>
        <p:spPr>
          <a:xfrm>
            <a:off x="9223471" y="2940061"/>
            <a:ext cx="2479964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i="1" dirty="0"/>
              <a:t>Business use cases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compliance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efficiency tracking mechanism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Promotion simulation and optimization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Cannibalization analysis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Product assortment planning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Journey – Next best action study</a:t>
            </a:r>
          </a:p>
        </p:txBody>
      </p:sp>
    </p:spTree>
    <p:extLst>
      <p:ext uri="{BB962C8B-B14F-4D97-AF65-F5344CB8AC3E}">
        <p14:creationId xmlns:p14="http://schemas.microsoft.com/office/powerpoint/2010/main" val="20800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3FB2A3-79E8-4FF2-83BF-2B8EA7017BC2}"/>
              </a:ext>
            </a:extLst>
          </p:cNvPr>
          <p:cNvCxnSpPr>
            <a:cxnSpLocks/>
          </p:cNvCxnSpPr>
          <p:nvPr/>
        </p:nvCxnSpPr>
        <p:spPr>
          <a:xfrm>
            <a:off x="2684652" y="4570669"/>
            <a:ext cx="2234162" cy="547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56DA325-D5E6-45E0-8385-7E981597B237}"/>
              </a:ext>
            </a:extLst>
          </p:cNvPr>
          <p:cNvSpPr/>
          <p:nvPr/>
        </p:nvSpPr>
        <p:spPr>
          <a:xfrm>
            <a:off x="570441" y="2564624"/>
            <a:ext cx="6356784" cy="11985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Terminator 97">
            <a:extLst>
              <a:ext uri="{FF2B5EF4-FFF2-40B4-BE49-F238E27FC236}">
                <a16:creationId xmlns:a16="http://schemas.microsoft.com/office/drawing/2014/main" id="{D38C0CFE-7254-4BAC-960C-F7A1D082EB45}"/>
              </a:ext>
            </a:extLst>
          </p:cNvPr>
          <p:cNvSpPr/>
          <p:nvPr/>
        </p:nvSpPr>
        <p:spPr>
          <a:xfrm>
            <a:off x="4162523" y="2605249"/>
            <a:ext cx="2715230" cy="102488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B7CC0F-7118-3843-9C89-5A462F203EC6}"/>
              </a:ext>
            </a:extLst>
          </p:cNvPr>
          <p:cNvGrpSpPr/>
          <p:nvPr/>
        </p:nvGrpSpPr>
        <p:grpSpPr>
          <a:xfrm>
            <a:off x="710886" y="6146800"/>
            <a:ext cx="11468100" cy="711200"/>
            <a:chOff x="710886" y="6146800"/>
            <a:chExt cx="11468100" cy="7112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F740E9-4BFA-5C4E-9200-A5AD8A82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7B52B2-336B-5145-8AD6-4F2B2E90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Observing the YoY transaction behavior through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transaction-tree-diagram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gives you an idea of the impact of each segment’s behavior on your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35205-1F94-460B-AD25-A7A7D540A075}"/>
              </a:ext>
            </a:extLst>
          </p:cNvPr>
          <p:cNvSpPr/>
          <p:nvPr/>
        </p:nvSpPr>
        <p:spPr>
          <a:xfrm>
            <a:off x="570441" y="1338282"/>
            <a:ext cx="6356784" cy="11650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7CD53F-9163-4F2C-B588-532AED4AD349}"/>
              </a:ext>
            </a:extLst>
          </p:cNvPr>
          <p:cNvSpPr/>
          <p:nvPr/>
        </p:nvSpPr>
        <p:spPr>
          <a:xfrm>
            <a:off x="3417935" y="1405358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911562-C994-49A1-B23C-55FE4BAFB9DB}"/>
              </a:ext>
            </a:extLst>
          </p:cNvPr>
          <p:cNvSpPr/>
          <p:nvPr/>
        </p:nvSpPr>
        <p:spPr>
          <a:xfrm>
            <a:off x="1905767" y="2651269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0CE08F-C02A-4AF6-AC40-88E0AF9B0127}"/>
              </a:ext>
            </a:extLst>
          </p:cNvPr>
          <p:cNvSpPr/>
          <p:nvPr/>
        </p:nvSpPr>
        <p:spPr>
          <a:xfrm>
            <a:off x="1912663" y="386076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-2%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A9190C-DC83-47C8-9230-E6E03E9E5F39}"/>
              </a:ext>
            </a:extLst>
          </p:cNvPr>
          <p:cNvSpPr/>
          <p:nvPr/>
        </p:nvSpPr>
        <p:spPr>
          <a:xfrm>
            <a:off x="4801853" y="3860763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C6BBE-6C64-402F-B3A3-619812BE4C24}"/>
              </a:ext>
            </a:extLst>
          </p:cNvPr>
          <p:cNvSpPr/>
          <p:nvPr/>
        </p:nvSpPr>
        <p:spPr>
          <a:xfrm>
            <a:off x="1912663" y="5018203"/>
            <a:ext cx="936102" cy="936102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EED10D-563A-4E58-9842-301331828097}"/>
              </a:ext>
            </a:extLst>
          </p:cNvPr>
          <p:cNvSpPr/>
          <p:nvPr/>
        </p:nvSpPr>
        <p:spPr>
          <a:xfrm>
            <a:off x="4800488" y="505379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-6%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28A94-CA69-4F02-885B-3A58AF5C392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718080" y="2204371"/>
            <a:ext cx="836944" cy="548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AEDC78-8A28-47F2-9614-7AF244496457}"/>
              </a:ext>
            </a:extLst>
          </p:cNvPr>
          <p:cNvCxnSpPr>
            <a:cxnSpLocks/>
          </p:cNvCxnSpPr>
          <p:nvPr/>
        </p:nvCxnSpPr>
        <p:spPr>
          <a:xfrm>
            <a:off x="4162523" y="2297362"/>
            <a:ext cx="191514" cy="370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B7B3FE-BFF8-45A8-A2ED-360A7D976A4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2380714" y="3603835"/>
            <a:ext cx="2332154" cy="256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5CB086-9EAD-4052-9C6E-4E4B62079803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2380714" y="4796865"/>
            <a:ext cx="0" cy="221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98C0AD-AF6D-49D7-83CE-74BFBBB31EB9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4712868" y="3603835"/>
            <a:ext cx="226074" cy="394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9DCD20-4BD6-4773-BA4F-A4C268ED5F5C}"/>
              </a:ext>
            </a:extLst>
          </p:cNvPr>
          <p:cNvCxnSpPr/>
          <p:nvPr/>
        </p:nvCxnSpPr>
        <p:spPr>
          <a:xfrm>
            <a:off x="18234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5812B5B5-29D5-45D9-872A-6561AE0A9D85}"/>
              </a:ext>
            </a:extLst>
          </p:cNvPr>
          <p:cNvSpPr/>
          <p:nvPr/>
        </p:nvSpPr>
        <p:spPr>
          <a:xfrm>
            <a:off x="570440" y="1035701"/>
            <a:ext cx="6356784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IDENTIFY THE POINT OF CONCERN IN YOUR BUSINESS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C46A4CEC-7CD5-4D3B-B58C-76BDC9928D7D}"/>
              </a:ext>
            </a:extLst>
          </p:cNvPr>
          <p:cNvSpPr/>
          <p:nvPr/>
        </p:nvSpPr>
        <p:spPr>
          <a:xfrm>
            <a:off x="6980806" y="104615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ARE THE ACTIONABILITY LEVERS?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9B2BB34-456C-48E7-BBC9-EDDB27C8DDA4}"/>
              </a:ext>
            </a:extLst>
          </p:cNvPr>
          <p:cNvSpPr/>
          <p:nvPr/>
        </p:nvSpPr>
        <p:spPr>
          <a:xfrm>
            <a:off x="6976338" y="499759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QUESTIONS ANSWERED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B435C-F419-43EE-8A5F-233DDDDF3D98}"/>
              </a:ext>
            </a:extLst>
          </p:cNvPr>
          <p:cNvSpPr/>
          <p:nvPr/>
        </p:nvSpPr>
        <p:spPr>
          <a:xfrm>
            <a:off x="7000158" y="5405789"/>
            <a:ext cx="42062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Which customer group can be targeted?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The “ Who”, “What” and “Where” of impact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0DB941-D951-4478-8C7B-12746969A87E}"/>
              </a:ext>
            </a:extLst>
          </p:cNvPr>
          <p:cNvSpPr txBox="1"/>
          <p:nvPr/>
        </p:nvSpPr>
        <p:spPr>
          <a:xfrm>
            <a:off x="579940" y="1467672"/>
            <a:ext cx="1267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is the impact observed in your business?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71721F-A7F6-4F98-97C9-3C3365C04191}"/>
              </a:ext>
            </a:extLst>
          </p:cNvPr>
          <p:cNvSpPr txBox="1"/>
          <p:nvPr/>
        </p:nvSpPr>
        <p:spPr>
          <a:xfrm>
            <a:off x="534326" y="2564623"/>
            <a:ext cx="1483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we focus on customer acquisition or existing customers?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8CC662-DE2B-46B9-91BF-777723C188EC}"/>
              </a:ext>
            </a:extLst>
          </p:cNvPr>
          <p:cNvSpPr txBox="1"/>
          <p:nvPr/>
        </p:nvSpPr>
        <p:spPr>
          <a:xfrm>
            <a:off x="534326" y="4273323"/>
            <a:ext cx="133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behaviors of your customer groups drove the change?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1707F-1B91-4230-BD97-A24822C56912}"/>
              </a:ext>
            </a:extLst>
          </p:cNvPr>
          <p:cNvSpPr/>
          <p:nvPr/>
        </p:nvSpPr>
        <p:spPr>
          <a:xfrm>
            <a:off x="4228497" y="1710420"/>
            <a:ext cx="2245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Revenue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EE7A8F-9AEC-4BDA-A1E5-B56FD693EC36}"/>
              </a:ext>
            </a:extLst>
          </p:cNvPr>
          <p:cNvSpPr/>
          <p:nvPr/>
        </p:nvSpPr>
        <p:spPr>
          <a:xfrm>
            <a:off x="2780088" y="4143105"/>
            <a:ext cx="171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revenue per visit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461BB4C-3714-45CD-ADEF-BB34C0B7219B}"/>
              </a:ext>
            </a:extLst>
          </p:cNvPr>
          <p:cNvSpPr/>
          <p:nvPr/>
        </p:nvSpPr>
        <p:spPr>
          <a:xfrm>
            <a:off x="2780088" y="5184090"/>
            <a:ext cx="181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Variety</a:t>
            </a:r>
            <a:r>
              <a:rPr lang="en-IN" sz="1200" spc="60" dirty="0"/>
              <a:t> / number of categories purchased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7D63EB-B751-4B50-978B-0EC8AF727FFC}"/>
              </a:ext>
            </a:extLst>
          </p:cNvPr>
          <p:cNvSpPr/>
          <p:nvPr/>
        </p:nvSpPr>
        <p:spPr>
          <a:xfrm>
            <a:off x="5663056" y="4156352"/>
            <a:ext cx="1368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rgbClr val="C55A11"/>
                </a:solidFill>
              </a:rPr>
              <a:t>visits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BAB2A02-0830-48BC-AB81-B68DF116FAA2}"/>
              </a:ext>
            </a:extLst>
          </p:cNvPr>
          <p:cNvSpPr/>
          <p:nvPr/>
        </p:nvSpPr>
        <p:spPr>
          <a:xfrm>
            <a:off x="5620096" y="5196552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depth</a:t>
            </a:r>
            <a:r>
              <a:rPr lang="en-IN" sz="1200" spc="60" dirty="0"/>
              <a:t> / spend per category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F757C4-8D6C-40CA-A17F-A130F8FCA327}"/>
              </a:ext>
            </a:extLst>
          </p:cNvPr>
          <p:cNvSpPr/>
          <p:nvPr/>
        </p:nvSpPr>
        <p:spPr>
          <a:xfrm>
            <a:off x="7131659" y="3089001"/>
            <a:ext cx="4074726" cy="15754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6A31B9-45DD-40A5-ABA3-2773240F27FC}"/>
              </a:ext>
            </a:extLst>
          </p:cNvPr>
          <p:cNvSpPr/>
          <p:nvPr/>
        </p:nvSpPr>
        <p:spPr>
          <a:xfrm>
            <a:off x="7131659" y="1411561"/>
            <a:ext cx="4074726" cy="1643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DC774-E77C-4526-B5C3-19372116AC78}"/>
              </a:ext>
            </a:extLst>
          </p:cNvPr>
          <p:cNvSpPr/>
          <p:nvPr/>
        </p:nvSpPr>
        <p:spPr>
          <a:xfrm>
            <a:off x="4244817" y="2667733"/>
            <a:ext cx="936102" cy="9361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1%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2C94EF-1D93-4FDE-BB62-6736829DD92D}"/>
              </a:ext>
            </a:extLst>
          </p:cNvPr>
          <p:cNvSpPr/>
          <p:nvPr/>
        </p:nvSpPr>
        <p:spPr>
          <a:xfrm>
            <a:off x="2719206" y="2851106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new customers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2BFDD1-E4D1-42DE-8C15-326F967C8668}"/>
              </a:ext>
            </a:extLst>
          </p:cNvPr>
          <p:cNvSpPr/>
          <p:nvPr/>
        </p:nvSpPr>
        <p:spPr>
          <a:xfrm>
            <a:off x="5089748" y="2804822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existing customers</a:t>
            </a: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74856E7C-986A-4682-9B71-6D8E5C12A011}"/>
              </a:ext>
            </a:extLst>
          </p:cNvPr>
          <p:cNvSpPr/>
          <p:nvPr/>
        </p:nvSpPr>
        <p:spPr>
          <a:xfrm>
            <a:off x="4881971" y="5749704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3284FA57-2DB9-4E4F-8D39-77D7FEF0FF44}"/>
              </a:ext>
            </a:extLst>
          </p:cNvPr>
          <p:cNvSpPr/>
          <p:nvPr/>
        </p:nvSpPr>
        <p:spPr>
          <a:xfrm>
            <a:off x="714161" y="5981616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0DF46F-BCFB-4B0F-95CC-00E5E1EF12DA}"/>
              </a:ext>
            </a:extLst>
          </p:cNvPr>
          <p:cNvSpPr/>
          <p:nvPr/>
        </p:nvSpPr>
        <p:spPr>
          <a:xfrm>
            <a:off x="1133461" y="6001963"/>
            <a:ext cx="1621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Considered for POC</a:t>
            </a:r>
            <a:endParaRPr lang="en-US" sz="1400" b="1" i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0FAB71-36D2-4EA5-AC0D-DFB8DC090E1A}"/>
              </a:ext>
            </a:extLst>
          </p:cNvPr>
          <p:cNvSpPr/>
          <p:nvPr/>
        </p:nvSpPr>
        <p:spPr>
          <a:xfrm>
            <a:off x="5303115" y="5869324"/>
            <a:ext cx="1573941" cy="295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PRODUCT PRICING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F19E5E-B029-454E-A03A-7D7CAF58E4F4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REVENUE GROWTH BREAKDOWN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1D073C-5310-43BB-89CD-ED01726300A5}"/>
              </a:ext>
            </a:extLst>
          </p:cNvPr>
          <p:cNvSpPr/>
          <p:nvPr/>
        </p:nvSpPr>
        <p:spPr>
          <a:xfrm>
            <a:off x="7131659" y="1399090"/>
            <a:ext cx="15741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STORES/OUTLETS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B04DC-7BAA-4D54-AAB3-4DC4525C9056}"/>
              </a:ext>
            </a:extLst>
          </p:cNvPr>
          <p:cNvSpPr/>
          <p:nvPr/>
        </p:nvSpPr>
        <p:spPr>
          <a:xfrm>
            <a:off x="7257283" y="1704387"/>
            <a:ext cx="22166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Determining the price of products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Determining the menu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Varying Service commission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BE4924-108A-4BE8-A089-E6524B293EFC}"/>
              </a:ext>
            </a:extLst>
          </p:cNvPr>
          <p:cNvSpPr txBox="1"/>
          <p:nvPr/>
        </p:nvSpPr>
        <p:spPr>
          <a:xfrm>
            <a:off x="9532661" y="1640605"/>
            <a:ext cx="1471429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400" dirty="0"/>
              <a:t>Can Sodexo charge higher service charge for sale of select products?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4D2F703-28F3-4EA4-8355-F30F2D8008AD}"/>
              </a:ext>
            </a:extLst>
          </p:cNvPr>
          <p:cNvSpPr/>
          <p:nvPr/>
        </p:nvSpPr>
        <p:spPr>
          <a:xfrm>
            <a:off x="9269202" y="1694427"/>
            <a:ext cx="263036" cy="11157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9" h="10000">
                <a:moveTo>
                  <a:pt x="0" y="6313"/>
                </a:moveTo>
                <a:lnTo>
                  <a:pt x="10649" y="0"/>
                </a:lnTo>
                <a:lnTo>
                  <a:pt x="10649" y="10000"/>
                </a:lnTo>
                <a:lnTo>
                  <a:pt x="649" y="10000"/>
                </a:lnTo>
                <a:lnTo>
                  <a:pt x="0" y="6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4A213-27E2-45D8-9C01-B23837319A14}"/>
              </a:ext>
            </a:extLst>
          </p:cNvPr>
          <p:cNvSpPr/>
          <p:nvPr/>
        </p:nvSpPr>
        <p:spPr>
          <a:xfrm>
            <a:off x="7315601" y="2387720"/>
            <a:ext cx="1969632" cy="422436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FD6FD4-9263-4CC0-9A2A-CBED74D0E08E}"/>
              </a:ext>
            </a:extLst>
          </p:cNvPr>
          <p:cNvSpPr/>
          <p:nvPr/>
        </p:nvSpPr>
        <p:spPr>
          <a:xfrm>
            <a:off x="7131659" y="3091534"/>
            <a:ext cx="15741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CUSTOMER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ECF236-0F50-47D5-835E-F5BBA7982186}"/>
              </a:ext>
            </a:extLst>
          </p:cNvPr>
          <p:cNvSpPr/>
          <p:nvPr/>
        </p:nvSpPr>
        <p:spPr>
          <a:xfrm>
            <a:off x="7257283" y="3396831"/>
            <a:ext cx="22166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Partner with brands to provide lucrative offers to customers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Incentivize customers to use Sodexo cards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01E075-E60C-4CCC-ADB9-B56ED005B731}"/>
              </a:ext>
            </a:extLst>
          </p:cNvPr>
          <p:cNvSpPr txBox="1"/>
          <p:nvPr/>
        </p:nvSpPr>
        <p:spPr>
          <a:xfrm>
            <a:off x="9532661" y="3333050"/>
            <a:ext cx="1471429" cy="116955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1400" dirty="0"/>
              <a:t>Sodexo can target customers with value offers to control customer retention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lowchart: Manual Input 5">
            <a:extLst>
              <a:ext uri="{FF2B5EF4-FFF2-40B4-BE49-F238E27FC236}">
                <a16:creationId xmlns:a16="http://schemas.microsoft.com/office/drawing/2014/main" id="{FE149286-CB8E-49D0-B8A0-A842C789022E}"/>
              </a:ext>
            </a:extLst>
          </p:cNvPr>
          <p:cNvSpPr/>
          <p:nvPr/>
        </p:nvSpPr>
        <p:spPr>
          <a:xfrm>
            <a:off x="9269202" y="3386871"/>
            <a:ext cx="263036" cy="11157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649"/>
              <a:gd name="connsiteY0" fmla="*/ 6313 h 10000"/>
              <a:gd name="connsiteX1" fmla="*/ 10649 w 10649"/>
              <a:gd name="connsiteY1" fmla="*/ 0 h 10000"/>
              <a:gd name="connsiteX2" fmla="*/ 10649 w 10649"/>
              <a:gd name="connsiteY2" fmla="*/ 10000 h 10000"/>
              <a:gd name="connsiteX3" fmla="*/ 649 w 10649"/>
              <a:gd name="connsiteY3" fmla="*/ 10000 h 10000"/>
              <a:gd name="connsiteX4" fmla="*/ 0 w 10649"/>
              <a:gd name="connsiteY4" fmla="*/ 631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9" h="10000">
                <a:moveTo>
                  <a:pt x="0" y="6313"/>
                </a:moveTo>
                <a:lnTo>
                  <a:pt x="10649" y="0"/>
                </a:lnTo>
                <a:lnTo>
                  <a:pt x="10649" y="10000"/>
                </a:lnTo>
                <a:lnTo>
                  <a:pt x="649" y="10000"/>
                </a:lnTo>
                <a:lnTo>
                  <a:pt x="0" y="63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F13C2F-2E0C-4B17-A059-F91CD9DC7280}"/>
              </a:ext>
            </a:extLst>
          </p:cNvPr>
          <p:cNvSpPr/>
          <p:nvPr/>
        </p:nvSpPr>
        <p:spPr>
          <a:xfrm>
            <a:off x="7315601" y="4080164"/>
            <a:ext cx="1969632" cy="422436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3FB2A3-79E8-4FF2-83BF-2B8EA7017BC2}"/>
              </a:ext>
            </a:extLst>
          </p:cNvPr>
          <p:cNvCxnSpPr>
            <a:cxnSpLocks/>
          </p:cNvCxnSpPr>
          <p:nvPr/>
        </p:nvCxnSpPr>
        <p:spPr>
          <a:xfrm>
            <a:off x="2684652" y="4570669"/>
            <a:ext cx="2234162" cy="547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56DA325-D5E6-45E0-8385-7E981597B237}"/>
              </a:ext>
            </a:extLst>
          </p:cNvPr>
          <p:cNvSpPr/>
          <p:nvPr/>
        </p:nvSpPr>
        <p:spPr>
          <a:xfrm>
            <a:off x="570441" y="2564624"/>
            <a:ext cx="6356784" cy="11985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Terminator 97">
            <a:extLst>
              <a:ext uri="{FF2B5EF4-FFF2-40B4-BE49-F238E27FC236}">
                <a16:creationId xmlns:a16="http://schemas.microsoft.com/office/drawing/2014/main" id="{D38C0CFE-7254-4BAC-960C-F7A1D082EB45}"/>
              </a:ext>
            </a:extLst>
          </p:cNvPr>
          <p:cNvSpPr/>
          <p:nvPr/>
        </p:nvSpPr>
        <p:spPr>
          <a:xfrm>
            <a:off x="4162523" y="2605249"/>
            <a:ext cx="2715230" cy="102488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B7CC0F-7118-3843-9C89-5A462F203EC6}"/>
              </a:ext>
            </a:extLst>
          </p:cNvPr>
          <p:cNvGrpSpPr/>
          <p:nvPr/>
        </p:nvGrpSpPr>
        <p:grpSpPr>
          <a:xfrm>
            <a:off x="710886" y="6146800"/>
            <a:ext cx="11468100" cy="711200"/>
            <a:chOff x="710886" y="6146800"/>
            <a:chExt cx="11468100" cy="7112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F740E9-4BFA-5C4E-9200-A5AD8A82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886" y="6146800"/>
              <a:ext cx="11468100" cy="711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7B52B2-336B-5145-8AD6-4F2B2E90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0266" y="6469094"/>
              <a:ext cx="830444" cy="18401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Observing the YoY transaction behavior through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transaction-tree-diagram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gives you an idea of the impact of each segment’s behavior on your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35205-1F94-460B-AD25-A7A7D540A075}"/>
              </a:ext>
            </a:extLst>
          </p:cNvPr>
          <p:cNvSpPr/>
          <p:nvPr/>
        </p:nvSpPr>
        <p:spPr>
          <a:xfrm>
            <a:off x="570441" y="1338282"/>
            <a:ext cx="6356784" cy="11650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7CD53F-9163-4F2C-B588-532AED4AD349}"/>
              </a:ext>
            </a:extLst>
          </p:cNvPr>
          <p:cNvSpPr/>
          <p:nvPr/>
        </p:nvSpPr>
        <p:spPr>
          <a:xfrm>
            <a:off x="3417935" y="1405358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911562-C994-49A1-B23C-55FE4BAFB9DB}"/>
              </a:ext>
            </a:extLst>
          </p:cNvPr>
          <p:cNvSpPr/>
          <p:nvPr/>
        </p:nvSpPr>
        <p:spPr>
          <a:xfrm>
            <a:off x="1905767" y="2651269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0CE08F-C02A-4AF6-AC40-88E0AF9B0127}"/>
              </a:ext>
            </a:extLst>
          </p:cNvPr>
          <p:cNvSpPr/>
          <p:nvPr/>
        </p:nvSpPr>
        <p:spPr>
          <a:xfrm>
            <a:off x="1912663" y="386076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-2%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A9190C-DC83-47C8-9230-E6E03E9E5F39}"/>
              </a:ext>
            </a:extLst>
          </p:cNvPr>
          <p:cNvSpPr/>
          <p:nvPr/>
        </p:nvSpPr>
        <p:spPr>
          <a:xfrm>
            <a:off x="4801853" y="3860763"/>
            <a:ext cx="936102" cy="9361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8C6BBE-6C64-402F-B3A3-619812BE4C24}"/>
              </a:ext>
            </a:extLst>
          </p:cNvPr>
          <p:cNvSpPr/>
          <p:nvPr/>
        </p:nvSpPr>
        <p:spPr>
          <a:xfrm>
            <a:off x="1912663" y="5018203"/>
            <a:ext cx="936102" cy="936102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EED10D-563A-4E58-9842-301331828097}"/>
              </a:ext>
            </a:extLst>
          </p:cNvPr>
          <p:cNvSpPr/>
          <p:nvPr/>
        </p:nvSpPr>
        <p:spPr>
          <a:xfrm>
            <a:off x="4800488" y="5053793"/>
            <a:ext cx="936102" cy="936102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-6%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28A94-CA69-4F02-885B-3A58AF5C392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718080" y="2204371"/>
            <a:ext cx="836944" cy="548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AEDC78-8A28-47F2-9614-7AF244496457}"/>
              </a:ext>
            </a:extLst>
          </p:cNvPr>
          <p:cNvCxnSpPr>
            <a:cxnSpLocks/>
          </p:cNvCxnSpPr>
          <p:nvPr/>
        </p:nvCxnSpPr>
        <p:spPr>
          <a:xfrm>
            <a:off x="4162523" y="2297362"/>
            <a:ext cx="191514" cy="370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B7B3FE-BFF8-45A8-A2ED-360A7D976A4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2380714" y="3603835"/>
            <a:ext cx="2332154" cy="256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5CB086-9EAD-4052-9C6E-4E4B62079803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2380714" y="4796865"/>
            <a:ext cx="0" cy="221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98C0AD-AF6D-49D7-83CE-74BFBBB31EB9}"/>
              </a:ext>
            </a:extLst>
          </p:cNvPr>
          <p:cNvCxnSpPr>
            <a:cxnSpLocks/>
            <a:stCxn id="15" idx="4"/>
            <a:endCxn id="17" idx="1"/>
          </p:cNvCxnSpPr>
          <p:nvPr/>
        </p:nvCxnSpPr>
        <p:spPr>
          <a:xfrm>
            <a:off x="4712868" y="3603835"/>
            <a:ext cx="226074" cy="394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9DCD20-4BD6-4773-BA4F-A4C268ED5F5C}"/>
              </a:ext>
            </a:extLst>
          </p:cNvPr>
          <p:cNvCxnSpPr/>
          <p:nvPr/>
        </p:nvCxnSpPr>
        <p:spPr>
          <a:xfrm>
            <a:off x="1823448" y="1323932"/>
            <a:ext cx="0" cy="45987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5812B5B5-29D5-45D9-872A-6561AE0A9D85}"/>
              </a:ext>
            </a:extLst>
          </p:cNvPr>
          <p:cNvSpPr/>
          <p:nvPr/>
        </p:nvSpPr>
        <p:spPr>
          <a:xfrm>
            <a:off x="570440" y="1035701"/>
            <a:ext cx="6356784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IDENTIFY THE POINT OF CONCERN IN YOUR BUSINESS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C46A4CEC-7CD5-4D3B-B58C-76BDC9928D7D}"/>
              </a:ext>
            </a:extLst>
          </p:cNvPr>
          <p:cNvSpPr/>
          <p:nvPr/>
        </p:nvSpPr>
        <p:spPr>
          <a:xfrm>
            <a:off x="6980806" y="104615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 WHERE IS THE IMPACT OBSERVED?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9B2BB34-456C-48E7-BBC9-EDDB27C8DDA4}"/>
              </a:ext>
            </a:extLst>
          </p:cNvPr>
          <p:cNvSpPr/>
          <p:nvPr/>
        </p:nvSpPr>
        <p:spPr>
          <a:xfrm>
            <a:off x="6976338" y="4997597"/>
            <a:ext cx="4230047" cy="24128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QUESTIONS ANSWERED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B435C-F419-43EE-8A5F-233DDDDF3D98}"/>
              </a:ext>
            </a:extLst>
          </p:cNvPr>
          <p:cNvSpPr/>
          <p:nvPr/>
        </p:nvSpPr>
        <p:spPr>
          <a:xfrm>
            <a:off x="7000158" y="5405789"/>
            <a:ext cx="42062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Which customer group can be targeted?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The “ Who”, “What” and “Where” of impact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0DB941-D951-4478-8C7B-12746969A87E}"/>
              </a:ext>
            </a:extLst>
          </p:cNvPr>
          <p:cNvSpPr txBox="1"/>
          <p:nvPr/>
        </p:nvSpPr>
        <p:spPr>
          <a:xfrm>
            <a:off x="579940" y="1467672"/>
            <a:ext cx="1267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is the impact observed in your business?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71721F-A7F6-4F98-97C9-3C3365C04191}"/>
              </a:ext>
            </a:extLst>
          </p:cNvPr>
          <p:cNvSpPr txBox="1"/>
          <p:nvPr/>
        </p:nvSpPr>
        <p:spPr>
          <a:xfrm>
            <a:off x="534326" y="2564623"/>
            <a:ext cx="1483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Should we focus on customer acquisition or existing customers?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8CC662-DE2B-46B9-91BF-777723C188EC}"/>
              </a:ext>
            </a:extLst>
          </p:cNvPr>
          <p:cNvSpPr txBox="1"/>
          <p:nvPr/>
        </p:nvSpPr>
        <p:spPr>
          <a:xfrm>
            <a:off x="534326" y="4273323"/>
            <a:ext cx="133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behaviors of your customer groups drove the change?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1707F-1B91-4230-BD97-A24822C56912}"/>
              </a:ext>
            </a:extLst>
          </p:cNvPr>
          <p:cNvSpPr/>
          <p:nvPr/>
        </p:nvSpPr>
        <p:spPr>
          <a:xfrm>
            <a:off x="4228497" y="1710420"/>
            <a:ext cx="2245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Revenue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EE7A8F-9AEC-4BDA-A1E5-B56FD693EC36}"/>
              </a:ext>
            </a:extLst>
          </p:cNvPr>
          <p:cNvSpPr/>
          <p:nvPr/>
        </p:nvSpPr>
        <p:spPr>
          <a:xfrm>
            <a:off x="2780088" y="4143105"/>
            <a:ext cx="171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revenue per visit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461BB4C-3714-45CD-ADEF-BB34C0B7219B}"/>
              </a:ext>
            </a:extLst>
          </p:cNvPr>
          <p:cNvSpPr/>
          <p:nvPr/>
        </p:nvSpPr>
        <p:spPr>
          <a:xfrm>
            <a:off x="2780088" y="5184090"/>
            <a:ext cx="1813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Variety</a:t>
            </a:r>
            <a:r>
              <a:rPr lang="en-IN" sz="1200" spc="60" dirty="0"/>
              <a:t> / number of categories purchased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7D63EB-B751-4B50-978B-0EC8AF727FFC}"/>
              </a:ext>
            </a:extLst>
          </p:cNvPr>
          <p:cNvSpPr/>
          <p:nvPr/>
        </p:nvSpPr>
        <p:spPr>
          <a:xfrm>
            <a:off x="5663056" y="4156352"/>
            <a:ext cx="1368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rgbClr val="C55A11"/>
                </a:solidFill>
              </a:rPr>
              <a:t>visits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BAB2A02-0830-48BC-AB81-B68DF116FAA2}"/>
              </a:ext>
            </a:extLst>
          </p:cNvPr>
          <p:cNvSpPr/>
          <p:nvPr/>
        </p:nvSpPr>
        <p:spPr>
          <a:xfrm>
            <a:off x="5620096" y="5196552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in </a:t>
            </a:r>
            <a:r>
              <a:rPr lang="en-IN" sz="1200" b="1" spc="60" dirty="0">
                <a:solidFill>
                  <a:schemeClr val="accent2">
                    <a:lumMod val="75000"/>
                  </a:schemeClr>
                </a:solidFill>
              </a:rPr>
              <a:t>depth</a:t>
            </a:r>
            <a:r>
              <a:rPr lang="en-IN" sz="1200" spc="60" dirty="0"/>
              <a:t> / spend per category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F757C4-8D6C-40CA-A17F-A130F8FCA327}"/>
              </a:ext>
            </a:extLst>
          </p:cNvPr>
          <p:cNvSpPr/>
          <p:nvPr/>
        </p:nvSpPr>
        <p:spPr>
          <a:xfrm>
            <a:off x="7131659" y="3089001"/>
            <a:ext cx="4074726" cy="15754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6A31B9-45DD-40A5-ABA3-2773240F27FC}"/>
              </a:ext>
            </a:extLst>
          </p:cNvPr>
          <p:cNvSpPr/>
          <p:nvPr/>
        </p:nvSpPr>
        <p:spPr>
          <a:xfrm>
            <a:off x="7131659" y="1411561"/>
            <a:ext cx="4074726" cy="1643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103753A-6658-42D0-85FF-69330D45CA96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6953584" y="1937829"/>
            <a:ext cx="1334893" cy="108686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7DD538-B0C0-4B9F-8AE9-36E83D57F14E}"/>
              </a:ext>
            </a:extLst>
          </p:cNvPr>
          <p:cNvSpPr/>
          <p:nvPr/>
        </p:nvSpPr>
        <p:spPr>
          <a:xfrm>
            <a:off x="10830530" y="3310948"/>
            <a:ext cx="1080394" cy="48989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Flowchart: Terminator 83">
            <a:extLst>
              <a:ext uri="{FF2B5EF4-FFF2-40B4-BE49-F238E27FC236}">
                <a16:creationId xmlns:a16="http://schemas.microsoft.com/office/drawing/2014/main" id="{267F268E-2A40-42D1-916A-8562B46C7FC1}"/>
              </a:ext>
            </a:extLst>
          </p:cNvPr>
          <p:cNvSpPr/>
          <p:nvPr/>
        </p:nvSpPr>
        <p:spPr>
          <a:xfrm>
            <a:off x="8288477" y="1559658"/>
            <a:ext cx="2164412" cy="756342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F2A6962-0FA5-49C9-AB62-F1AAF180A24E}"/>
              </a:ext>
            </a:extLst>
          </p:cNvPr>
          <p:cNvSpPr/>
          <p:nvPr/>
        </p:nvSpPr>
        <p:spPr>
          <a:xfrm>
            <a:off x="8351603" y="1599573"/>
            <a:ext cx="773213" cy="7112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-3%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B097206-723C-462F-A9C1-C96E5EB95EDF}"/>
              </a:ext>
            </a:extLst>
          </p:cNvPr>
          <p:cNvSpPr/>
          <p:nvPr/>
        </p:nvSpPr>
        <p:spPr>
          <a:xfrm>
            <a:off x="8418170" y="2350440"/>
            <a:ext cx="640080" cy="640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2%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EFE094-D6B5-4B96-A69F-EC7FF22A34CA}"/>
              </a:ext>
            </a:extLst>
          </p:cNvPr>
          <p:cNvSpPr/>
          <p:nvPr/>
        </p:nvSpPr>
        <p:spPr>
          <a:xfrm>
            <a:off x="9078292" y="1790836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spc="60" dirty="0"/>
              <a:t>Trolley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9511C1-A7C1-413E-B5F9-8220D4ED80D7}"/>
              </a:ext>
            </a:extLst>
          </p:cNvPr>
          <p:cNvSpPr/>
          <p:nvPr/>
        </p:nvSpPr>
        <p:spPr>
          <a:xfrm>
            <a:off x="9078292" y="2515699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spc="60" dirty="0"/>
              <a:t>Restaurants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1D073C-5310-43BB-89CD-ED01726300A5}"/>
              </a:ext>
            </a:extLst>
          </p:cNvPr>
          <p:cNvSpPr/>
          <p:nvPr/>
        </p:nvSpPr>
        <p:spPr>
          <a:xfrm>
            <a:off x="7131659" y="1399090"/>
            <a:ext cx="115336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STORE TYPE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740DAAA-372B-4867-A1CB-BCACDD6A3BAB}"/>
              </a:ext>
            </a:extLst>
          </p:cNvPr>
          <p:cNvSpPr/>
          <p:nvPr/>
        </p:nvSpPr>
        <p:spPr>
          <a:xfrm>
            <a:off x="7117393" y="3138083"/>
            <a:ext cx="1300777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VALUE SEGMENT TRANSITIONS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94C64BA-4088-41AC-9B93-095C46B64EC8}"/>
              </a:ext>
            </a:extLst>
          </p:cNvPr>
          <p:cNvSpPr/>
          <p:nvPr/>
        </p:nvSpPr>
        <p:spPr>
          <a:xfrm>
            <a:off x="8418170" y="3959145"/>
            <a:ext cx="640080" cy="640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EDC774-E77C-4526-B5C3-19372116AC78}"/>
              </a:ext>
            </a:extLst>
          </p:cNvPr>
          <p:cNvSpPr/>
          <p:nvPr/>
        </p:nvSpPr>
        <p:spPr>
          <a:xfrm>
            <a:off x="4244817" y="2667733"/>
            <a:ext cx="936102" cy="9361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1%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2C94EF-1D93-4FDE-BB62-6736829DD92D}"/>
              </a:ext>
            </a:extLst>
          </p:cNvPr>
          <p:cNvSpPr/>
          <p:nvPr/>
        </p:nvSpPr>
        <p:spPr>
          <a:xfrm>
            <a:off x="2719206" y="2851106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new customers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2BFDD1-E4D1-42DE-8C15-326F967C8668}"/>
              </a:ext>
            </a:extLst>
          </p:cNvPr>
          <p:cNvSpPr/>
          <p:nvPr/>
        </p:nvSpPr>
        <p:spPr>
          <a:xfrm>
            <a:off x="5089748" y="2804822"/>
            <a:ext cx="1225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spc="60" dirty="0"/>
              <a:t>YoY Change from existing customers</a:t>
            </a:r>
          </a:p>
        </p:txBody>
      </p:sp>
      <p:sp>
        <p:nvSpPr>
          <p:cNvPr id="86" name="Flowchart: Terminator 85">
            <a:extLst>
              <a:ext uri="{FF2B5EF4-FFF2-40B4-BE49-F238E27FC236}">
                <a16:creationId xmlns:a16="http://schemas.microsoft.com/office/drawing/2014/main" id="{A1D2BEFA-EB34-4093-8BFC-4E02CFC7BA74}"/>
              </a:ext>
            </a:extLst>
          </p:cNvPr>
          <p:cNvSpPr/>
          <p:nvPr/>
        </p:nvSpPr>
        <p:spPr>
          <a:xfrm>
            <a:off x="8346120" y="3154021"/>
            <a:ext cx="2591087" cy="756342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D640F7-B87F-4541-8227-252D7E42093F}"/>
              </a:ext>
            </a:extLst>
          </p:cNvPr>
          <p:cNvSpPr/>
          <p:nvPr/>
        </p:nvSpPr>
        <p:spPr>
          <a:xfrm>
            <a:off x="8396139" y="3180525"/>
            <a:ext cx="773213" cy="7112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-4%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370A36-9B5D-4300-A221-20E4965E1487}"/>
              </a:ext>
            </a:extLst>
          </p:cNvPr>
          <p:cNvSpPr/>
          <p:nvPr/>
        </p:nvSpPr>
        <p:spPr>
          <a:xfrm>
            <a:off x="9774832" y="4017528"/>
            <a:ext cx="1088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LOW - MEDIUM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246E9A3-476E-47B0-A444-3270A0FD7DB8}"/>
              </a:ext>
            </a:extLst>
          </p:cNvPr>
          <p:cNvSpPr/>
          <p:nvPr/>
        </p:nvSpPr>
        <p:spPr>
          <a:xfrm>
            <a:off x="9804525" y="3268859"/>
            <a:ext cx="1088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HIGH - MEDIUM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1D014E40-C4A6-4E59-94BF-6D41D5D5DB25}"/>
              </a:ext>
            </a:extLst>
          </p:cNvPr>
          <p:cNvSpPr/>
          <p:nvPr/>
        </p:nvSpPr>
        <p:spPr>
          <a:xfrm>
            <a:off x="10550481" y="3000725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74856E7C-986A-4682-9B71-6D8E5C12A011}"/>
              </a:ext>
            </a:extLst>
          </p:cNvPr>
          <p:cNvSpPr/>
          <p:nvPr/>
        </p:nvSpPr>
        <p:spPr>
          <a:xfrm>
            <a:off x="4881971" y="5749704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3284FA57-2DB9-4E4F-8D39-77D7FEF0FF44}"/>
              </a:ext>
            </a:extLst>
          </p:cNvPr>
          <p:cNvSpPr/>
          <p:nvPr/>
        </p:nvSpPr>
        <p:spPr>
          <a:xfrm>
            <a:off x="714161" y="5981616"/>
            <a:ext cx="297346" cy="2973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0DF46F-BCFB-4B0F-95CC-00E5E1EF12DA}"/>
              </a:ext>
            </a:extLst>
          </p:cNvPr>
          <p:cNvSpPr/>
          <p:nvPr/>
        </p:nvSpPr>
        <p:spPr>
          <a:xfrm>
            <a:off x="1133461" y="6001963"/>
            <a:ext cx="1621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Considered for POC</a:t>
            </a:r>
            <a:endParaRPr lang="en-US" sz="1400" b="1" i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0FAB71-36D2-4EA5-AC0D-DFB8DC090E1A}"/>
              </a:ext>
            </a:extLst>
          </p:cNvPr>
          <p:cNvSpPr/>
          <p:nvPr/>
        </p:nvSpPr>
        <p:spPr>
          <a:xfrm>
            <a:off x="5303115" y="5869324"/>
            <a:ext cx="1573941" cy="295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PRODUCT PRICING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F19E5E-B029-454E-A03A-7D7CAF58E4F4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REVENUE GROWTH BREAKDOWN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8DAFAEB-490E-4DD0-BDD5-15B3E38671E0}"/>
              </a:ext>
            </a:extLst>
          </p:cNvPr>
          <p:cNvCxnSpPr>
            <a:cxnSpLocks/>
            <a:stCxn id="10" idx="3"/>
            <a:endCxn id="86" idx="1"/>
          </p:cNvCxnSpPr>
          <p:nvPr/>
        </p:nvCxnSpPr>
        <p:spPr>
          <a:xfrm>
            <a:off x="6927225" y="3163889"/>
            <a:ext cx="1418895" cy="3683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5D33D09-F2A1-485A-8945-DBFAFD0227A4}"/>
              </a:ext>
            </a:extLst>
          </p:cNvPr>
          <p:cNvSpPr/>
          <p:nvPr/>
        </p:nvSpPr>
        <p:spPr>
          <a:xfrm>
            <a:off x="2143983" y="1132404"/>
            <a:ext cx="6654765" cy="5070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step to tracking the impact of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 segment transitions 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to bucket Sodexo’s customers under various engagement levels</a:t>
            </a:r>
            <a:endParaRPr lang="en-US" sz="2000" b="1" dirty="0">
              <a:solidFill>
                <a:srgbClr val="F0623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598958-8320-4BA8-8D13-332914BF2EEF}"/>
              </a:ext>
            </a:extLst>
          </p:cNvPr>
          <p:cNvSpPr/>
          <p:nvPr/>
        </p:nvSpPr>
        <p:spPr>
          <a:xfrm>
            <a:off x="1868133" y="1672261"/>
            <a:ext cx="250926" cy="18311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5B80DCF-DCEB-4E7A-82F7-57682A5DD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12363"/>
              </p:ext>
            </p:extLst>
          </p:nvPr>
        </p:nvGraphicFramePr>
        <p:xfrm>
          <a:off x="2682072" y="4486944"/>
          <a:ext cx="5918585" cy="178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904">
                  <a:extLst>
                    <a:ext uri="{9D8B030D-6E8A-4147-A177-3AD203B41FA5}">
                      <a16:colId xmlns:a16="http://schemas.microsoft.com/office/drawing/2014/main" val="2630587593"/>
                    </a:ext>
                  </a:extLst>
                </a:gridCol>
                <a:gridCol w="2245123">
                  <a:extLst>
                    <a:ext uri="{9D8B030D-6E8A-4147-A177-3AD203B41FA5}">
                      <a16:colId xmlns:a16="http://schemas.microsoft.com/office/drawing/2014/main" val="3998248482"/>
                    </a:ext>
                  </a:extLst>
                </a:gridCol>
                <a:gridCol w="1858558">
                  <a:extLst>
                    <a:ext uri="{9D8B030D-6E8A-4147-A177-3AD203B41FA5}">
                      <a16:colId xmlns:a16="http://schemas.microsoft.com/office/drawing/2014/main" val="4085167869"/>
                    </a:ext>
                  </a:extLst>
                </a:gridCol>
              </a:tblGrid>
              <a:tr h="2554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LOW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MEDIUM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HIGH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535"/>
                  </a:ext>
                </a:extLst>
              </a:tr>
              <a:tr h="141664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361931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9FA77F09-7E59-4040-A583-B9E130654E7C}"/>
              </a:ext>
            </a:extLst>
          </p:cNvPr>
          <p:cNvSpPr/>
          <p:nvPr/>
        </p:nvSpPr>
        <p:spPr>
          <a:xfrm>
            <a:off x="2691718" y="4801079"/>
            <a:ext cx="1807750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Dormant Customer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Intermittent buyer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Beginners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rgbClr val="F06236"/>
                </a:solidFill>
              </a:rPr>
              <a:t>Potential Churn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D76F21-56C6-4619-B026-083E9C54B847}"/>
              </a:ext>
            </a:extLst>
          </p:cNvPr>
          <p:cNvSpPr/>
          <p:nvPr/>
        </p:nvSpPr>
        <p:spPr>
          <a:xfrm>
            <a:off x="4469577" y="4801079"/>
            <a:ext cx="2264675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Price sensitive buyer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Deal seekers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Product sensitive customers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Specific need customers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FE52B1-16B7-458B-B119-AB432E9966EC}"/>
              </a:ext>
            </a:extLst>
          </p:cNvPr>
          <p:cNvSpPr/>
          <p:nvPr/>
        </p:nvSpPr>
        <p:spPr>
          <a:xfrm>
            <a:off x="6744744" y="4801079"/>
            <a:ext cx="199720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Bulk buyers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Most valued customers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Premium product buyers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06236"/>
                </a:solidFill>
              </a:rPr>
              <a:t>Loyal customers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A02049-E5D8-4768-B898-5C123D0A93F9}"/>
              </a:ext>
            </a:extLst>
          </p:cNvPr>
          <p:cNvSpPr/>
          <p:nvPr/>
        </p:nvSpPr>
        <p:spPr>
          <a:xfrm rot="16200000">
            <a:off x="1592299" y="5092837"/>
            <a:ext cx="1672056" cy="460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CUSTOMER SEGMENTS</a:t>
            </a:r>
            <a:endParaRPr lang="en-IN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ADE961-9C18-46B0-B412-D8A1BA46DEF8}"/>
              </a:ext>
            </a:extLst>
          </p:cNvPr>
          <p:cNvSpPr/>
          <p:nvPr/>
        </p:nvSpPr>
        <p:spPr>
          <a:xfrm>
            <a:off x="4237986" y="4559553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301FD5D-141A-4041-A8F9-CA9BBD8B0F16}"/>
              </a:ext>
            </a:extLst>
          </p:cNvPr>
          <p:cNvSpPr/>
          <p:nvPr/>
        </p:nvSpPr>
        <p:spPr>
          <a:xfrm>
            <a:off x="6477134" y="4559552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894A4-34CD-46D0-97E1-27BEF93E8217}"/>
              </a:ext>
            </a:extLst>
          </p:cNvPr>
          <p:cNvSpPr txBox="1"/>
          <p:nvPr/>
        </p:nvSpPr>
        <p:spPr>
          <a:xfrm>
            <a:off x="2233206" y="4179735"/>
            <a:ext cx="180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Engagement Levels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6BD6E-DE2D-4E04-8267-1EAA6DEFB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24" y="1285689"/>
            <a:ext cx="1593984" cy="166269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F5FE2A1-B24E-4213-B6AB-4FC6521A3C4C}"/>
              </a:ext>
            </a:extLst>
          </p:cNvPr>
          <p:cNvGrpSpPr/>
          <p:nvPr/>
        </p:nvGrpSpPr>
        <p:grpSpPr>
          <a:xfrm>
            <a:off x="2850557" y="1680433"/>
            <a:ext cx="1608984" cy="635034"/>
            <a:chOff x="2395639" y="1375636"/>
            <a:chExt cx="1608984" cy="6350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4F26B0-2ECF-4A04-BA86-38E87489A90B}"/>
                </a:ext>
              </a:extLst>
            </p:cNvPr>
            <p:cNvSpPr/>
            <p:nvPr/>
          </p:nvSpPr>
          <p:spPr>
            <a:xfrm>
              <a:off x="2395639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5CF3489-CB96-41CB-A34D-5B5B8C3190A2}"/>
                </a:ext>
              </a:extLst>
            </p:cNvPr>
            <p:cNvGrpSpPr/>
            <p:nvPr/>
          </p:nvGrpSpPr>
          <p:grpSpPr>
            <a:xfrm>
              <a:off x="2430930" y="1485103"/>
              <a:ext cx="432000" cy="432000"/>
              <a:chOff x="2430930" y="1392339"/>
              <a:chExt cx="432000" cy="432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C17B622-F4BE-4BE4-B1A1-DA58F730D43C}"/>
                  </a:ext>
                </a:extLst>
              </p:cNvPr>
              <p:cNvSpPr/>
              <p:nvPr/>
            </p:nvSpPr>
            <p:spPr>
              <a:xfrm>
                <a:off x="2430930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26" name="Picture 2" descr="Image result for quantity icon png">
                <a:extLst>
                  <a:ext uri="{FF2B5EF4-FFF2-40B4-BE49-F238E27FC236}">
                    <a16:creationId xmlns:a16="http://schemas.microsoft.com/office/drawing/2014/main" id="{0D4BD59E-C7FD-4FD6-8D80-7F7C38960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0711" y="1458547"/>
                <a:ext cx="312439" cy="299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70A727-E04F-487A-9FDF-BA878B8FCBD5}"/>
                </a:ext>
              </a:extLst>
            </p:cNvPr>
            <p:cNvSpPr txBox="1"/>
            <p:nvPr/>
          </p:nvSpPr>
          <p:spPr>
            <a:xfrm>
              <a:off x="2964139" y="1466843"/>
              <a:ext cx="1032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Quantity per </a:t>
              </a:r>
            </a:p>
            <a:p>
              <a:r>
                <a:rPr lang="en-US" sz="1200" b="1" dirty="0"/>
                <a:t>transaction</a:t>
              </a:r>
              <a:endParaRPr lang="en-IN" sz="1200" b="1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A82AE99D-A2D5-4ED4-9DD0-559C28330FBD}"/>
              </a:ext>
            </a:extLst>
          </p:cNvPr>
          <p:cNvSpPr/>
          <p:nvPr/>
        </p:nvSpPr>
        <p:spPr>
          <a:xfrm>
            <a:off x="4477107" y="1833205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D79594BB-6219-40CA-9241-50C5A102AD26}"/>
              </a:ext>
            </a:extLst>
          </p:cNvPr>
          <p:cNvSpPr/>
          <p:nvPr/>
        </p:nvSpPr>
        <p:spPr>
          <a:xfrm>
            <a:off x="6293705" y="1830235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7AA08C64-F126-4F1B-905E-16B6B849A28D}"/>
              </a:ext>
            </a:extLst>
          </p:cNvPr>
          <p:cNvSpPr/>
          <p:nvPr/>
        </p:nvSpPr>
        <p:spPr>
          <a:xfrm>
            <a:off x="5385286" y="2633881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48F6DB3C-CD10-46C3-9A17-62886E7831CC}"/>
              </a:ext>
            </a:extLst>
          </p:cNvPr>
          <p:cNvSpPr/>
          <p:nvPr/>
        </p:nvSpPr>
        <p:spPr>
          <a:xfrm>
            <a:off x="3568448" y="2633881"/>
            <a:ext cx="172482" cy="214533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1A6E39-06C3-4B03-9986-3A9D1E394754}"/>
              </a:ext>
            </a:extLst>
          </p:cNvPr>
          <p:cNvSpPr/>
          <p:nvPr/>
        </p:nvSpPr>
        <p:spPr>
          <a:xfrm>
            <a:off x="2704233" y="1484730"/>
            <a:ext cx="5503207" cy="898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CB592-84D1-4B38-83A5-D80A3BAC6AAD}"/>
              </a:ext>
            </a:extLst>
          </p:cNvPr>
          <p:cNvSpPr txBox="1"/>
          <p:nvPr/>
        </p:nvSpPr>
        <p:spPr>
          <a:xfrm>
            <a:off x="2772611" y="1437201"/>
            <a:ext cx="1548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Value Per Transaction</a:t>
            </a:r>
            <a:endParaRPr lang="en-IN" sz="1200" b="1" dirty="0">
              <a:solidFill>
                <a:schemeClr val="accent1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D0B60EC-B23F-4C46-86AD-9E549850AF05}"/>
              </a:ext>
            </a:extLst>
          </p:cNvPr>
          <p:cNvSpPr/>
          <p:nvPr/>
        </p:nvSpPr>
        <p:spPr>
          <a:xfrm flipV="1">
            <a:off x="2704233" y="3114121"/>
            <a:ext cx="5503207" cy="51208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5E3167-1AF5-4D69-A443-2D8099EF6085}"/>
              </a:ext>
            </a:extLst>
          </p:cNvPr>
          <p:cNvSpPr txBox="1"/>
          <p:nvPr/>
        </p:nvSpPr>
        <p:spPr>
          <a:xfrm>
            <a:off x="4363486" y="3128682"/>
            <a:ext cx="2225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Purchase Behavior Patterns</a:t>
            </a:r>
            <a:endParaRPr lang="en-IN" sz="1400" b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35819C-36A2-4B7B-A349-12C1D32E2BF5}"/>
              </a:ext>
            </a:extLst>
          </p:cNvPr>
          <p:cNvGrpSpPr/>
          <p:nvPr/>
        </p:nvGrpSpPr>
        <p:grpSpPr>
          <a:xfrm>
            <a:off x="4667155" y="1680433"/>
            <a:ext cx="1608984" cy="635034"/>
            <a:chOff x="4239596" y="1375636"/>
            <a:chExt cx="1608984" cy="63503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D7F12D4-4ADE-4235-A86A-E15F4FF17C5A}"/>
                </a:ext>
              </a:extLst>
            </p:cNvPr>
            <p:cNvSpPr/>
            <p:nvPr/>
          </p:nvSpPr>
          <p:spPr>
            <a:xfrm>
              <a:off x="4239596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E6A23ED-34FE-4D77-898A-17515B2E12C6}"/>
                </a:ext>
              </a:extLst>
            </p:cNvPr>
            <p:cNvSpPr txBox="1"/>
            <p:nvPr/>
          </p:nvSpPr>
          <p:spPr>
            <a:xfrm>
              <a:off x="4808096" y="1466843"/>
              <a:ext cx="838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Variety of </a:t>
              </a:r>
            </a:p>
            <a:p>
              <a:r>
                <a:rPr lang="en-US" sz="1200" b="1" dirty="0"/>
                <a:t>purchase</a:t>
              </a:r>
              <a:endParaRPr lang="en-IN" sz="1200" b="1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41B119-E073-4DD1-A375-F811F533D0DD}"/>
                </a:ext>
              </a:extLst>
            </p:cNvPr>
            <p:cNvGrpSpPr/>
            <p:nvPr/>
          </p:nvGrpSpPr>
          <p:grpSpPr>
            <a:xfrm>
              <a:off x="4274887" y="1485103"/>
              <a:ext cx="432000" cy="432000"/>
              <a:chOff x="4274887" y="1392339"/>
              <a:chExt cx="432000" cy="432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192A526-ADEE-44F9-B612-9DDEEB7247C3}"/>
                  </a:ext>
                </a:extLst>
              </p:cNvPr>
              <p:cNvSpPr/>
              <p:nvPr/>
            </p:nvSpPr>
            <p:spPr>
              <a:xfrm>
                <a:off x="4274887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28" name="Picture 4" descr="Image result for nestle water bottles">
                <a:extLst>
                  <a:ext uri="{FF2B5EF4-FFF2-40B4-BE49-F238E27FC236}">
                    <a16:creationId xmlns:a16="http://schemas.microsoft.com/office/drawing/2014/main" id="{C0AE9C57-56C4-4AB9-85DB-B39180D4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4717" y="1446371"/>
                <a:ext cx="232341" cy="323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9F6BAB-0912-48C6-A50F-081F099466FB}"/>
              </a:ext>
            </a:extLst>
          </p:cNvPr>
          <p:cNvGrpSpPr/>
          <p:nvPr/>
        </p:nvGrpSpPr>
        <p:grpSpPr>
          <a:xfrm>
            <a:off x="6483754" y="1680433"/>
            <a:ext cx="1608984" cy="635034"/>
            <a:chOff x="6201113" y="1375636"/>
            <a:chExt cx="1608984" cy="63503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8F3334A-8B24-460C-A8F6-7E120ED38918}"/>
                </a:ext>
              </a:extLst>
            </p:cNvPr>
            <p:cNvSpPr/>
            <p:nvPr/>
          </p:nvSpPr>
          <p:spPr>
            <a:xfrm>
              <a:off x="6201113" y="1375636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470E53-4CB6-46CD-B0A2-5D3275AF1E9A}"/>
                </a:ext>
              </a:extLst>
            </p:cNvPr>
            <p:cNvSpPr txBox="1"/>
            <p:nvPr/>
          </p:nvSpPr>
          <p:spPr>
            <a:xfrm>
              <a:off x="6769613" y="1466843"/>
              <a:ext cx="1012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Avg. Price of </a:t>
              </a:r>
            </a:p>
            <a:p>
              <a:r>
                <a:rPr lang="en-US" sz="1200" b="1" dirty="0"/>
                <a:t>The Product</a:t>
              </a:r>
              <a:endParaRPr lang="en-IN" sz="1200" b="1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A714B58-D033-4268-AD8E-C98B52DD8AA7}"/>
                </a:ext>
              </a:extLst>
            </p:cNvPr>
            <p:cNvGrpSpPr/>
            <p:nvPr/>
          </p:nvGrpSpPr>
          <p:grpSpPr>
            <a:xfrm>
              <a:off x="6236404" y="1485103"/>
              <a:ext cx="432000" cy="432000"/>
              <a:chOff x="6236404" y="1392339"/>
              <a:chExt cx="432000" cy="432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2F2ECA-AF09-40BF-9725-6F7C15844DA2}"/>
                  </a:ext>
                </a:extLst>
              </p:cNvPr>
              <p:cNvSpPr/>
              <p:nvPr/>
            </p:nvSpPr>
            <p:spPr>
              <a:xfrm>
                <a:off x="6236404" y="1392339"/>
                <a:ext cx="432000" cy="43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0" name="Picture 6" descr="Image result for price tag icon png">
                <a:extLst>
                  <a:ext uri="{FF2B5EF4-FFF2-40B4-BE49-F238E27FC236}">
                    <a16:creationId xmlns:a16="http://schemas.microsoft.com/office/drawing/2014/main" id="{F0AE582E-9799-48F2-857D-905815C5D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9580" y="1485402"/>
                <a:ext cx="245648" cy="24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7581AF-0B71-4795-93EC-EB3CCD0CABE6}"/>
              </a:ext>
            </a:extLst>
          </p:cNvPr>
          <p:cNvGrpSpPr/>
          <p:nvPr/>
        </p:nvGrpSpPr>
        <p:grpSpPr>
          <a:xfrm>
            <a:off x="3758616" y="2423630"/>
            <a:ext cx="1608984" cy="635034"/>
            <a:chOff x="9203028" y="1691535"/>
            <a:chExt cx="1608984" cy="63503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45C7FE1-ED5A-419C-8C1B-8F38D66E847D}"/>
                </a:ext>
              </a:extLst>
            </p:cNvPr>
            <p:cNvSpPr/>
            <p:nvPr/>
          </p:nvSpPr>
          <p:spPr>
            <a:xfrm>
              <a:off x="9203028" y="1691535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B75D01-20C8-4163-ABB1-67773A432D5F}"/>
                </a:ext>
              </a:extLst>
            </p:cNvPr>
            <p:cNvSpPr txBox="1"/>
            <p:nvPr/>
          </p:nvSpPr>
          <p:spPr>
            <a:xfrm>
              <a:off x="9771528" y="1782742"/>
              <a:ext cx="1010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Engagement </a:t>
              </a:r>
            </a:p>
            <a:p>
              <a:r>
                <a:rPr lang="en-US" sz="1200" b="1" dirty="0"/>
                <a:t>age</a:t>
              </a:r>
              <a:endParaRPr lang="en-IN" sz="1200" b="1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9394A03-7F92-43BC-9554-E6D26B70A962}"/>
                </a:ext>
              </a:extLst>
            </p:cNvPr>
            <p:cNvSpPr/>
            <p:nvPr/>
          </p:nvSpPr>
          <p:spPr>
            <a:xfrm>
              <a:off x="9238319" y="1801002"/>
              <a:ext cx="432000" cy="43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1" name="Picture 16" descr="Image result for high value customer icon png">
              <a:extLst>
                <a:ext uri="{FF2B5EF4-FFF2-40B4-BE49-F238E27FC236}">
                  <a16:creationId xmlns:a16="http://schemas.microsoft.com/office/drawing/2014/main" id="{D45A64B1-B607-4874-8916-6F7C8D649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629" y="1864312"/>
              <a:ext cx="305381" cy="30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C8F4C8D-32CC-4EC7-8F7E-481C7D93754D}"/>
              </a:ext>
            </a:extLst>
          </p:cNvPr>
          <p:cNvGrpSpPr/>
          <p:nvPr/>
        </p:nvGrpSpPr>
        <p:grpSpPr>
          <a:xfrm>
            <a:off x="5575454" y="2423630"/>
            <a:ext cx="1608984" cy="635034"/>
            <a:chOff x="9050628" y="1539135"/>
            <a:chExt cx="1608984" cy="6350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CC69B9B-D2D2-46BF-9A74-2DDF7F3230AB}"/>
                </a:ext>
              </a:extLst>
            </p:cNvPr>
            <p:cNvSpPr/>
            <p:nvPr/>
          </p:nvSpPr>
          <p:spPr>
            <a:xfrm>
              <a:off x="9050628" y="1539135"/>
              <a:ext cx="1608984" cy="635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C25B69-DFAE-4EF9-91BB-545480D59C3E}"/>
                </a:ext>
              </a:extLst>
            </p:cNvPr>
            <p:cNvSpPr txBox="1"/>
            <p:nvPr/>
          </p:nvSpPr>
          <p:spPr>
            <a:xfrm>
              <a:off x="9619128" y="1630342"/>
              <a:ext cx="1014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Frequency of</a:t>
              </a:r>
            </a:p>
            <a:p>
              <a:r>
                <a:rPr lang="en-US" sz="1200" b="1" dirty="0"/>
                <a:t>Purchase</a:t>
              </a:r>
              <a:endParaRPr lang="en-IN" sz="1200" b="1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98C21D0-E699-4B93-AA68-5395424B7014}"/>
                </a:ext>
              </a:extLst>
            </p:cNvPr>
            <p:cNvSpPr/>
            <p:nvPr/>
          </p:nvSpPr>
          <p:spPr>
            <a:xfrm>
              <a:off x="9085919" y="1648602"/>
              <a:ext cx="432000" cy="43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34" name="Picture 10" descr="Image result for frequency icon png">
              <a:extLst>
                <a:ext uri="{FF2B5EF4-FFF2-40B4-BE49-F238E27FC236}">
                  <a16:creationId xmlns:a16="http://schemas.microsoft.com/office/drawing/2014/main" id="{BCE66000-4604-4FA0-8ACD-0E37A33FB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061" y="1702744"/>
              <a:ext cx="323717" cy="32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" name="Picture 4" descr="Related image">
            <a:extLst>
              <a:ext uri="{FF2B5EF4-FFF2-40B4-BE49-F238E27FC236}">
                <a16:creationId xmlns:a16="http://schemas.microsoft.com/office/drawing/2014/main" id="{6EFF62D7-F324-4F1B-9064-DDDDF431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33" y="3384520"/>
            <a:ext cx="1361693" cy="90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53FEC489-A066-4F9D-9D12-D332622FC98B}"/>
              </a:ext>
            </a:extLst>
          </p:cNvPr>
          <p:cNvSpPr/>
          <p:nvPr/>
        </p:nvSpPr>
        <p:spPr>
          <a:xfrm>
            <a:off x="3621209" y="3590780"/>
            <a:ext cx="1409522" cy="491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Rule based classification model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EEBF044-84BF-4E5B-B8AB-1CFC732E55CA}"/>
              </a:ext>
            </a:extLst>
          </p:cNvPr>
          <p:cNvSpPr/>
          <p:nvPr/>
        </p:nvSpPr>
        <p:spPr>
          <a:xfrm rot="5400000">
            <a:off x="5304026" y="4169326"/>
            <a:ext cx="303621" cy="26809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167E501-D4A5-49C8-A7B7-CB89344C25A2}"/>
              </a:ext>
            </a:extLst>
          </p:cNvPr>
          <p:cNvSpPr/>
          <p:nvPr/>
        </p:nvSpPr>
        <p:spPr>
          <a:xfrm>
            <a:off x="9006362" y="1132404"/>
            <a:ext cx="2852270" cy="50706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2">
            <a:extLst>
              <a:ext uri="{FF2B5EF4-FFF2-40B4-BE49-F238E27FC236}">
                <a16:creationId xmlns:a16="http://schemas.microsoft.com/office/drawing/2014/main" id="{F9304FEB-8405-4947-84B7-DD33E2482D51}"/>
              </a:ext>
            </a:extLst>
          </p:cNvPr>
          <p:cNvSpPr txBox="1"/>
          <p:nvPr/>
        </p:nvSpPr>
        <p:spPr>
          <a:xfrm>
            <a:off x="3216098" y="1045655"/>
            <a:ext cx="4752177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CREATION OF CUSTOMER SEGMENTS FROM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xtBox 2">
            <a:extLst>
              <a:ext uri="{FF2B5EF4-FFF2-40B4-BE49-F238E27FC236}">
                <a16:creationId xmlns:a16="http://schemas.microsoft.com/office/drawing/2014/main" id="{DB8FE805-A637-46E0-B0A5-BEF7B62BF212}"/>
              </a:ext>
            </a:extLst>
          </p:cNvPr>
          <p:cNvSpPr txBox="1"/>
          <p:nvPr/>
        </p:nvSpPr>
        <p:spPr>
          <a:xfrm>
            <a:off x="9424804" y="1045655"/>
            <a:ext cx="2015386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ILLUSTRATIVE SAMPLES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Slide Zoom 92">
                <a:extLst>
                  <a:ext uri="{FF2B5EF4-FFF2-40B4-BE49-F238E27FC236}">
                    <a16:creationId xmlns:a16="http://schemas.microsoft.com/office/drawing/2014/main" id="{8AA67D4E-1239-4EFD-92DC-EBC1BC9F46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384440"/>
                  </p:ext>
                </p:extLst>
              </p:nvPr>
            </p:nvGraphicFramePr>
            <p:xfrm>
              <a:off x="9172993" y="2125234"/>
              <a:ext cx="2519008" cy="1416942"/>
            </p:xfrm>
            <a:graphic>
              <a:graphicData uri="http://schemas.microsoft.com/office/powerpoint/2016/slidezoom">
                <pslz:sldZm>
                  <pslz:sldZmObj sldId="1188" cId="3516147754">
                    <pslz:zmPr id="{1833C6FE-528E-445C-89B8-C4A594A3B25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008" cy="1416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Slide Zoom 9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AA67D4E-1239-4EFD-92DC-EBC1BC9F46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72993" y="2125234"/>
                <a:ext cx="2519008" cy="1416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0" name="Slide Zoom 119">
                <a:extLst>
                  <a:ext uri="{FF2B5EF4-FFF2-40B4-BE49-F238E27FC236}">
                    <a16:creationId xmlns:a16="http://schemas.microsoft.com/office/drawing/2014/main" id="{AFD8F9C3-36C7-4568-8834-53EFF9132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3748031"/>
                  </p:ext>
                </p:extLst>
              </p:nvPr>
            </p:nvGraphicFramePr>
            <p:xfrm>
              <a:off x="9172993" y="4481754"/>
              <a:ext cx="2519008" cy="1416942"/>
            </p:xfrm>
            <a:graphic>
              <a:graphicData uri="http://schemas.microsoft.com/office/powerpoint/2016/slidezoom">
                <pslz:sldZm>
                  <pslz:sldZmObj sldId="1187" cId="3295016531">
                    <pslz:zmPr id="{93080FAB-8702-4DC5-BF72-AA837FD3970D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008" cy="1416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0" name="Slide Zoom 11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FD8F9C3-36C7-4568-8834-53EFF9132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993" y="4481754"/>
                <a:ext cx="2519008" cy="1416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15DDA97-093C-49B0-AD99-AAA26B19D23F}"/>
              </a:ext>
            </a:extLst>
          </p:cNvPr>
          <p:cNvSpPr/>
          <p:nvPr/>
        </p:nvSpPr>
        <p:spPr>
          <a:xfrm>
            <a:off x="2733174" y="5228965"/>
            <a:ext cx="1523138" cy="2575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55ED2277-530D-434D-9CD3-C714F7F39B7B}"/>
              </a:ext>
            </a:extLst>
          </p:cNvPr>
          <p:cNvSpPr/>
          <p:nvPr/>
        </p:nvSpPr>
        <p:spPr>
          <a:xfrm>
            <a:off x="4535475" y="5228965"/>
            <a:ext cx="1523138" cy="25758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9B5C4B3-B979-456D-A7DA-D5380C0361F0}"/>
              </a:ext>
            </a:extLst>
          </p:cNvPr>
          <p:cNvCxnSpPr>
            <a:cxnSpLocks/>
            <a:stCxn id="140" idx="3"/>
            <a:endCxn id="93" idx="1"/>
          </p:cNvCxnSpPr>
          <p:nvPr/>
        </p:nvCxnSpPr>
        <p:spPr>
          <a:xfrm flipV="1">
            <a:off x="4256312" y="2833705"/>
            <a:ext cx="4916681" cy="25240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E8C87F4-AFAC-4D35-8132-5A75194D5A97}"/>
              </a:ext>
            </a:extLst>
          </p:cNvPr>
          <p:cNvCxnSpPr>
            <a:cxnSpLocks/>
            <a:stCxn id="141" idx="3"/>
            <a:endCxn id="120" idx="1"/>
          </p:cNvCxnSpPr>
          <p:nvPr/>
        </p:nvCxnSpPr>
        <p:spPr>
          <a:xfrm flipV="1">
            <a:off x="6058613" y="5190225"/>
            <a:ext cx="3114380" cy="1675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3BAA245-501D-434A-8B0B-7CD2C849C6CE}"/>
              </a:ext>
            </a:extLst>
          </p:cNvPr>
          <p:cNvSpPr txBox="1"/>
          <p:nvPr/>
        </p:nvSpPr>
        <p:spPr>
          <a:xfrm>
            <a:off x="9354405" y="1620315"/>
            <a:ext cx="22474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Intermittent buyers display an ad hoc purchasing pattern</a:t>
            </a:r>
            <a:endParaRPr lang="en-IN" sz="12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A7A1C76-7BA8-48D8-8266-7ED5567CA6D0}"/>
              </a:ext>
            </a:extLst>
          </p:cNvPr>
          <p:cNvSpPr txBox="1"/>
          <p:nvPr/>
        </p:nvSpPr>
        <p:spPr>
          <a:xfrm>
            <a:off x="9354405" y="3972579"/>
            <a:ext cx="22474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Deal seekers display higher activity during promotions</a:t>
            </a:r>
            <a:endParaRPr lang="en-IN" sz="1200" b="1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A37BAF-D765-414A-85B9-318EC8AB30FA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 SEGMENT TRANSITIONS</a:t>
            </a:r>
          </a:p>
        </p:txBody>
      </p:sp>
    </p:spTree>
    <p:extLst>
      <p:ext uri="{BB962C8B-B14F-4D97-AF65-F5344CB8AC3E}">
        <p14:creationId xmlns:p14="http://schemas.microsoft.com/office/powerpoint/2010/main" val="20902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2ABEE9-FBC5-4071-9419-E9D8B7E2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147763"/>
            <a:ext cx="6419644" cy="31336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 of customers who can be classified as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Intermittent Buyers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rules to identify them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B4096E-3227-4AA8-9CDB-9839C53F2135}"/>
              </a:ext>
            </a:extLst>
          </p:cNvPr>
          <p:cNvSpPr/>
          <p:nvPr/>
        </p:nvSpPr>
        <p:spPr>
          <a:xfrm>
            <a:off x="2041984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354C7C-CF37-494E-BF05-C6001A8FD4AA}"/>
              </a:ext>
            </a:extLst>
          </p:cNvPr>
          <p:cNvSpPr/>
          <p:nvPr/>
        </p:nvSpPr>
        <p:spPr>
          <a:xfrm>
            <a:off x="3201551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20EF9A-9F8F-416C-AC69-E9D425445979}"/>
              </a:ext>
            </a:extLst>
          </p:cNvPr>
          <p:cNvSpPr/>
          <p:nvPr/>
        </p:nvSpPr>
        <p:spPr>
          <a:xfrm>
            <a:off x="3939597" y="3595650"/>
            <a:ext cx="440996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BBB317-3C9E-40A8-95E3-209E9A16DD0B}"/>
              </a:ext>
            </a:extLst>
          </p:cNvPr>
          <p:cNvSpPr/>
          <p:nvPr/>
        </p:nvSpPr>
        <p:spPr>
          <a:xfrm>
            <a:off x="5321896" y="3595650"/>
            <a:ext cx="273823" cy="603513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1B4C24-FD2C-4774-89AB-95BE88535D51}"/>
              </a:ext>
            </a:extLst>
          </p:cNvPr>
          <p:cNvSpPr txBox="1"/>
          <p:nvPr/>
        </p:nvSpPr>
        <p:spPr>
          <a:xfrm>
            <a:off x="6230007" y="1582994"/>
            <a:ext cx="1131895" cy="81787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Non-uniform revenue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pattern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5FC7A2-C264-4E48-BE4B-A52F6EB1A108}"/>
              </a:ext>
            </a:extLst>
          </p:cNvPr>
          <p:cNvSpPr/>
          <p:nvPr/>
        </p:nvSpPr>
        <p:spPr>
          <a:xfrm>
            <a:off x="1788117" y="1699679"/>
            <a:ext cx="3948824" cy="1069159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9FA937-5A77-43D9-B85F-A33E0CDEA4CA}"/>
              </a:ext>
            </a:extLst>
          </p:cNvPr>
          <p:cNvSpPr txBox="1"/>
          <p:nvPr/>
        </p:nvSpPr>
        <p:spPr>
          <a:xfrm>
            <a:off x="2773219" y="4772530"/>
            <a:ext cx="1822929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Ad hoc buying pattern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150B05C-A865-4BC3-BF94-91A8694EB389}"/>
              </a:ext>
            </a:extLst>
          </p:cNvPr>
          <p:cNvCxnSpPr>
            <a:stCxn id="72" idx="3"/>
            <a:endCxn id="69" idx="2"/>
          </p:cNvCxnSpPr>
          <p:nvPr/>
        </p:nvCxnSpPr>
        <p:spPr>
          <a:xfrm>
            <a:off x="5736941" y="2234259"/>
            <a:ext cx="1059014" cy="166605"/>
          </a:xfrm>
          <a:prstGeom prst="bentConnector4">
            <a:avLst>
              <a:gd name="adj1" fmla="val 23279"/>
              <a:gd name="adj2" fmla="val 237211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49D5B3E-6C3A-422F-979B-9473508D600B}"/>
              </a:ext>
            </a:extLst>
          </p:cNvPr>
          <p:cNvCxnSpPr>
            <a:cxnSpLocks/>
            <a:stCxn id="64" idx="2"/>
            <a:endCxn id="76" idx="0"/>
          </p:cNvCxnSpPr>
          <p:nvPr/>
        </p:nvCxnSpPr>
        <p:spPr>
          <a:xfrm rot="16200000" flipH="1">
            <a:off x="2645107" y="3732952"/>
            <a:ext cx="573367" cy="1505788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1A95AC8-684B-4FD1-9FFB-03A01F58F309}"/>
              </a:ext>
            </a:extLst>
          </p:cNvPr>
          <p:cNvCxnSpPr>
            <a:cxnSpLocks/>
            <a:stCxn id="65" idx="2"/>
            <a:endCxn id="76" idx="0"/>
          </p:cNvCxnSpPr>
          <p:nvPr/>
        </p:nvCxnSpPr>
        <p:spPr>
          <a:xfrm rot="16200000" flipH="1">
            <a:off x="3224890" y="4312735"/>
            <a:ext cx="573367" cy="34622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1765F9F-3BB0-4022-AAA8-61F39E65972C}"/>
              </a:ext>
            </a:extLst>
          </p:cNvPr>
          <p:cNvCxnSpPr>
            <a:cxnSpLocks/>
            <a:stCxn id="66" idx="2"/>
            <a:endCxn id="76" idx="0"/>
          </p:cNvCxnSpPr>
          <p:nvPr/>
        </p:nvCxnSpPr>
        <p:spPr>
          <a:xfrm rot="5400000">
            <a:off x="3635707" y="4248141"/>
            <a:ext cx="573367" cy="47541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4A86007-8013-4BE6-A41D-5932F4D20B43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 rot="5400000">
            <a:off x="4285063" y="3598784"/>
            <a:ext cx="573367" cy="1774124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877A4D5-0E9D-4F26-9E68-8D080194A74D}"/>
              </a:ext>
            </a:extLst>
          </p:cNvPr>
          <p:cNvSpPr/>
          <p:nvPr/>
        </p:nvSpPr>
        <p:spPr>
          <a:xfrm>
            <a:off x="7586901" y="1066548"/>
            <a:ext cx="4108789" cy="4984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3244D0-2976-46B1-9BFC-16B1D83431D8}"/>
              </a:ext>
            </a:extLst>
          </p:cNvPr>
          <p:cNvSpPr txBox="1"/>
          <p:nvPr/>
        </p:nvSpPr>
        <p:spPr>
          <a:xfrm>
            <a:off x="8014594" y="1703324"/>
            <a:ext cx="31702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Customers exploring various restaurants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Customers with cyclic visit patterns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7E9819-B333-4A8C-B0A7-2E7847C98704}"/>
              </a:ext>
            </a:extLst>
          </p:cNvPr>
          <p:cNvSpPr txBox="1"/>
          <p:nvPr/>
        </p:nvSpPr>
        <p:spPr>
          <a:xfrm>
            <a:off x="7753956" y="1364978"/>
            <a:ext cx="1760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Type of Customers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DA024A-CA77-4601-AC34-99D75752E290}"/>
              </a:ext>
            </a:extLst>
          </p:cNvPr>
          <p:cNvSpPr txBox="1"/>
          <p:nvPr/>
        </p:nvSpPr>
        <p:spPr>
          <a:xfrm>
            <a:off x="7753956" y="3491954"/>
            <a:ext cx="3395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Business rules to identify intermittent</a:t>
            </a:r>
          </a:p>
          <a:p>
            <a:r>
              <a:rPr lang="en-US" sz="1600" b="1" dirty="0">
                <a:solidFill>
                  <a:srgbClr val="F06236"/>
                </a:solidFill>
              </a:rPr>
              <a:t>buyers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4302BE-33C8-472E-81C5-2913D2924076}"/>
              </a:ext>
            </a:extLst>
          </p:cNvPr>
          <p:cNvSpPr txBox="1"/>
          <p:nvPr/>
        </p:nvSpPr>
        <p:spPr>
          <a:xfrm>
            <a:off x="8014594" y="4082089"/>
            <a:ext cx="3170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Min. # of visits to the store – </a:t>
            </a:r>
            <a:r>
              <a:rPr lang="en-US" b="1" dirty="0"/>
              <a:t>1-2</a:t>
            </a:r>
            <a:endParaRPr lang="en-US" sz="1400" b="1" dirty="0"/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# stores being frequented – </a:t>
            </a:r>
            <a:r>
              <a:rPr lang="en-US" b="1" dirty="0"/>
              <a:t>1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Frequency of visits – </a:t>
            </a:r>
            <a:r>
              <a:rPr lang="en-US" b="1" dirty="0"/>
              <a:t>Once a week</a:t>
            </a:r>
            <a:endParaRPr lang="en-US" sz="1400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85DD764-BC29-4438-A054-5DCE24AE9E0D}"/>
              </a:ext>
            </a:extLst>
          </p:cNvPr>
          <p:cNvSpPr/>
          <p:nvPr/>
        </p:nvSpPr>
        <p:spPr>
          <a:xfrm rot="19315048">
            <a:off x="10108694" y="5032510"/>
            <a:ext cx="1904331" cy="48499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To be decided with business</a:t>
            </a:r>
          </a:p>
        </p:txBody>
      </p:sp>
    </p:spTree>
    <p:extLst>
      <p:ext uri="{BB962C8B-B14F-4D97-AF65-F5344CB8AC3E}">
        <p14:creationId xmlns:p14="http://schemas.microsoft.com/office/powerpoint/2010/main" val="3516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12D37-6352-4E25-93EC-98B859FA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0" y="2304718"/>
            <a:ext cx="6724260" cy="33997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 of customers who can be classified as </a:t>
            </a:r>
            <a:r>
              <a:rPr lang="en-US" sz="2000" b="1" dirty="0">
                <a:solidFill>
                  <a:srgbClr val="F062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Deal seekers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rules to identify them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7DCD71-4DA0-4D13-9A52-60CABE9DD32B}"/>
              </a:ext>
            </a:extLst>
          </p:cNvPr>
          <p:cNvSpPr/>
          <p:nvPr/>
        </p:nvSpPr>
        <p:spPr>
          <a:xfrm>
            <a:off x="7586901" y="1066548"/>
            <a:ext cx="4108789" cy="49849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CC999CF-7883-4CA1-8CA7-BC65EB712AEC}"/>
              </a:ext>
            </a:extLst>
          </p:cNvPr>
          <p:cNvSpPr txBox="1"/>
          <p:nvPr/>
        </p:nvSpPr>
        <p:spPr>
          <a:xfrm>
            <a:off x="8014594" y="1703324"/>
            <a:ext cx="31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Frequent customers familiar with store promotion patterns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E86554E-366A-4BFE-93A1-F778D15A8A27}"/>
              </a:ext>
            </a:extLst>
          </p:cNvPr>
          <p:cNvSpPr txBox="1"/>
          <p:nvPr/>
        </p:nvSpPr>
        <p:spPr>
          <a:xfrm>
            <a:off x="7753956" y="1364978"/>
            <a:ext cx="1760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Type of Customers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F9767D-8E7A-41E8-A200-333268EB62F9}"/>
              </a:ext>
            </a:extLst>
          </p:cNvPr>
          <p:cNvSpPr txBox="1"/>
          <p:nvPr/>
        </p:nvSpPr>
        <p:spPr>
          <a:xfrm>
            <a:off x="7753956" y="3491954"/>
            <a:ext cx="3395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06236"/>
                </a:solidFill>
              </a:rPr>
              <a:t>Business rules to identify intermittent</a:t>
            </a:r>
          </a:p>
          <a:p>
            <a:r>
              <a:rPr lang="en-US" sz="1600" b="1" dirty="0">
                <a:solidFill>
                  <a:srgbClr val="F06236"/>
                </a:solidFill>
              </a:rPr>
              <a:t>buyers</a:t>
            </a:r>
            <a:endParaRPr lang="en-IN" sz="1600" b="1" dirty="0">
              <a:solidFill>
                <a:srgbClr val="F06236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4A2C48B-E07B-490F-8A77-E81BCE6ED0C9}"/>
              </a:ext>
            </a:extLst>
          </p:cNvPr>
          <p:cNvSpPr txBox="1"/>
          <p:nvPr/>
        </p:nvSpPr>
        <p:spPr>
          <a:xfrm>
            <a:off x="8014594" y="4082089"/>
            <a:ext cx="31702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Avg. revenue/product (Deal seekers) &lt; Avg. revenue/product (Overall)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High activity during promotions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2A9F19A-1E82-45DE-AB12-46D692B375A0}"/>
              </a:ext>
            </a:extLst>
          </p:cNvPr>
          <p:cNvSpPr/>
          <p:nvPr/>
        </p:nvSpPr>
        <p:spPr>
          <a:xfrm rot="19315048">
            <a:off x="10108694" y="5032510"/>
            <a:ext cx="1904331" cy="48499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To be decided with business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3971F1D-53CF-4A12-8E97-D9B560BE15AC}"/>
              </a:ext>
            </a:extLst>
          </p:cNvPr>
          <p:cNvSpPr/>
          <p:nvPr/>
        </p:nvSpPr>
        <p:spPr>
          <a:xfrm>
            <a:off x="2210514" y="2809881"/>
            <a:ext cx="1456315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D9878F-E8A9-46AF-B643-0D7647C4006F}"/>
              </a:ext>
            </a:extLst>
          </p:cNvPr>
          <p:cNvSpPr/>
          <p:nvPr/>
        </p:nvSpPr>
        <p:spPr>
          <a:xfrm>
            <a:off x="4827822" y="2809881"/>
            <a:ext cx="1456315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EC1843-D6F5-409A-B3E1-D4097A7CFFDA}"/>
              </a:ext>
            </a:extLst>
          </p:cNvPr>
          <p:cNvSpPr/>
          <p:nvPr/>
        </p:nvSpPr>
        <p:spPr>
          <a:xfrm>
            <a:off x="1137753" y="2809881"/>
            <a:ext cx="567088" cy="511227"/>
          </a:xfrm>
          <a:prstGeom prst="rect">
            <a:avLst/>
          </a:prstGeom>
          <a:noFill/>
          <a:ln w="34925">
            <a:solidFill>
              <a:srgbClr val="C55A1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BC7C4E-DA22-4D2B-ABAC-F9309455C226}"/>
              </a:ext>
            </a:extLst>
          </p:cNvPr>
          <p:cNvSpPr txBox="1"/>
          <p:nvPr/>
        </p:nvSpPr>
        <p:spPr>
          <a:xfrm>
            <a:off x="793376" y="1082640"/>
            <a:ext cx="182292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Product purchases observed primarily during promotions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4EE62693-4474-4206-8211-ADE5447E0D94}"/>
              </a:ext>
            </a:extLst>
          </p:cNvPr>
          <p:cNvCxnSpPr>
            <a:cxnSpLocks/>
            <a:stCxn id="122" idx="0"/>
            <a:endCxn id="123" idx="2"/>
          </p:cNvCxnSpPr>
          <p:nvPr/>
        </p:nvCxnSpPr>
        <p:spPr>
          <a:xfrm rot="5400000" flipH="1" flipV="1">
            <a:off x="1022614" y="2127654"/>
            <a:ext cx="1080910" cy="283544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9B9D556-2057-4F0D-812D-BD2333113024}"/>
              </a:ext>
            </a:extLst>
          </p:cNvPr>
          <p:cNvCxnSpPr>
            <a:cxnSpLocks/>
            <a:stCxn id="120" idx="0"/>
            <a:endCxn id="123" idx="2"/>
          </p:cNvCxnSpPr>
          <p:nvPr/>
        </p:nvCxnSpPr>
        <p:spPr>
          <a:xfrm rot="16200000" flipV="1">
            <a:off x="1781302" y="1652510"/>
            <a:ext cx="1080910" cy="1233831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8CA1700C-04B2-495A-958D-526F139C9F59}"/>
              </a:ext>
            </a:extLst>
          </p:cNvPr>
          <p:cNvCxnSpPr>
            <a:cxnSpLocks/>
            <a:stCxn id="121" idx="0"/>
            <a:endCxn id="123" idx="2"/>
          </p:cNvCxnSpPr>
          <p:nvPr/>
        </p:nvCxnSpPr>
        <p:spPr>
          <a:xfrm rot="16200000" flipV="1">
            <a:off x="3089956" y="343856"/>
            <a:ext cx="1080910" cy="3851139"/>
          </a:xfrm>
          <a:prstGeom prst="bentConnector3">
            <a:avLst>
              <a:gd name="adj1" fmla="val 50000"/>
            </a:avLst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FB60E88D-4126-4878-AE14-429EF2528168}"/>
              </a:ext>
            </a:extLst>
          </p:cNvPr>
          <p:cNvSpPr/>
          <p:nvPr/>
        </p:nvSpPr>
        <p:spPr>
          <a:xfrm>
            <a:off x="302102" y="5007134"/>
            <a:ext cx="7068312" cy="1218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3C951A2-FE2B-49BE-B615-090E692D2D62}"/>
              </a:ext>
            </a:extLst>
          </p:cNvPr>
          <p:cNvSpPr/>
          <p:nvPr/>
        </p:nvSpPr>
        <p:spPr>
          <a:xfrm>
            <a:off x="3926880" y="5486538"/>
            <a:ext cx="1084842" cy="665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B80D9853-2A79-4D87-A886-CFBA5E91F789}"/>
              </a:ext>
            </a:extLst>
          </p:cNvPr>
          <p:cNvSpPr/>
          <p:nvPr/>
        </p:nvSpPr>
        <p:spPr>
          <a:xfrm>
            <a:off x="302165" y="4478837"/>
            <a:ext cx="7069644" cy="240908"/>
          </a:xfrm>
          <a:prstGeom prst="roundRect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High valued customer’s transition into Medium value segment led to decline of 4% revenue</a:t>
            </a:r>
            <a:endParaRPr lang="en-IN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B488287-F112-43A6-86AB-D3B9C468707E}"/>
              </a:ext>
            </a:extLst>
          </p:cNvPr>
          <p:cNvSpPr/>
          <p:nvPr/>
        </p:nvSpPr>
        <p:spPr>
          <a:xfrm>
            <a:off x="302102" y="4747243"/>
            <a:ext cx="7071055" cy="2141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 DRIVERS OF INTER SEGMENT TRANSITIONS</a:t>
            </a:r>
            <a:endParaRPr lang="en-IN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F740E9-4BFA-5C4E-9200-A5AD8A820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6" y="6146800"/>
            <a:ext cx="11468100" cy="711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7B52B2-336B-5145-8AD6-4F2B2E9086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266" y="6469094"/>
            <a:ext cx="830444" cy="18401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D4D6394-1474-3B47-BAAF-0527806B002F}"/>
              </a:ext>
            </a:extLst>
          </p:cNvPr>
          <p:cNvSpPr/>
          <p:nvPr/>
        </p:nvSpPr>
        <p:spPr>
          <a:xfrm>
            <a:off x="298956" y="252298"/>
            <a:ext cx="192534" cy="615553"/>
          </a:xfrm>
          <a:prstGeom prst="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229B31C-3962-4C43-A6F9-EAC0F8ECE31D}"/>
              </a:ext>
            </a:extLst>
          </p:cNvPr>
          <p:cNvSpPr txBox="1"/>
          <p:nvPr/>
        </p:nvSpPr>
        <p:spPr>
          <a:xfrm>
            <a:off x="11420055" y="6431211"/>
            <a:ext cx="45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fld id="{4C9CDA71-FC91-4449-8F91-998DD94BE5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" pitchFamily="2" charset="0"/>
                <a:ea typeface="Verdana" pitchFamily="34" charset="0"/>
                <a:cs typeface="Verdana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971CE3-1FA3-49DF-9841-ED510DEF0010}"/>
              </a:ext>
            </a:extLst>
          </p:cNvPr>
          <p:cNvSpPr txBox="1"/>
          <p:nvPr/>
        </p:nvSpPr>
        <p:spPr>
          <a:xfrm>
            <a:off x="597781" y="267707"/>
            <a:ext cx="108585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Analyzing revenue transference across engagement levels allows us to identify de-growth areas where targeted marketing can help increase revenue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0A5D01B-A4A6-4E84-8A77-ABB85AC58A82}"/>
              </a:ext>
            </a:extLst>
          </p:cNvPr>
          <p:cNvSpPr/>
          <p:nvPr/>
        </p:nvSpPr>
        <p:spPr>
          <a:xfrm>
            <a:off x="328434" y="1132405"/>
            <a:ext cx="6654765" cy="1502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4FCD31F8-1331-43F6-9B69-00F3624AA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05187"/>
              </p:ext>
            </p:extLst>
          </p:nvPr>
        </p:nvGraphicFramePr>
        <p:xfrm>
          <a:off x="866523" y="1400514"/>
          <a:ext cx="5918585" cy="115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904">
                  <a:extLst>
                    <a:ext uri="{9D8B030D-6E8A-4147-A177-3AD203B41FA5}">
                      <a16:colId xmlns:a16="http://schemas.microsoft.com/office/drawing/2014/main" val="2630587593"/>
                    </a:ext>
                  </a:extLst>
                </a:gridCol>
                <a:gridCol w="2245123">
                  <a:extLst>
                    <a:ext uri="{9D8B030D-6E8A-4147-A177-3AD203B41FA5}">
                      <a16:colId xmlns:a16="http://schemas.microsoft.com/office/drawing/2014/main" val="3998248482"/>
                    </a:ext>
                  </a:extLst>
                </a:gridCol>
                <a:gridCol w="1858558">
                  <a:extLst>
                    <a:ext uri="{9D8B030D-6E8A-4147-A177-3AD203B41FA5}">
                      <a16:colId xmlns:a16="http://schemas.microsoft.com/office/drawing/2014/main" val="4085167869"/>
                    </a:ext>
                  </a:extLst>
                </a:gridCol>
              </a:tblGrid>
              <a:tr h="24593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LOW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MEDIUM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HIGH</a:t>
                      </a:r>
                      <a:endParaRPr lang="en-IN" sz="11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T="35745" marB="35745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535"/>
                  </a:ext>
                </a:extLst>
              </a:tr>
              <a:tr h="908520"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100" dirty="0"/>
                    </a:p>
                  </a:txBody>
                  <a:tcPr marT="35745" marB="35745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361931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4470D115-BACC-4235-8F1F-E7F23B937DEC}"/>
              </a:ext>
            </a:extLst>
          </p:cNvPr>
          <p:cNvSpPr/>
          <p:nvPr/>
        </p:nvSpPr>
        <p:spPr>
          <a:xfrm>
            <a:off x="876169" y="1541042"/>
            <a:ext cx="1807750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Dormant Customer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Intermittent buyer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Beginners</a:t>
            </a:r>
          </a:p>
          <a:p>
            <a:pPr>
              <a:lnSpc>
                <a:spcPct val="150000"/>
              </a:lnSpc>
            </a:pPr>
            <a:r>
              <a:rPr lang="en-IN" sz="1000" dirty="0">
                <a:solidFill>
                  <a:srgbClr val="F06236"/>
                </a:solidFill>
              </a:rPr>
              <a:t>Potential Churn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082357F-7BE5-465A-8C7D-8BF94A8CCB1B}"/>
              </a:ext>
            </a:extLst>
          </p:cNvPr>
          <p:cNvSpPr/>
          <p:nvPr/>
        </p:nvSpPr>
        <p:spPr>
          <a:xfrm>
            <a:off x="2654028" y="1541042"/>
            <a:ext cx="2264675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Price sensitive buyer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Deal seekers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Product sensitive customers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Specific need customers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B52EA1-26ED-4E17-9DC4-0B695277D5F1}"/>
              </a:ext>
            </a:extLst>
          </p:cNvPr>
          <p:cNvSpPr/>
          <p:nvPr/>
        </p:nvSpPr>
        <p:spPr>
          <a:xfrm>
            <a:off x="4929195" y="1541042"/>
            <a:ext cx="1997203" cy="991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Bulk buyers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Most valued customers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Premium product buyers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06236"/>
                </a:solidFill>
              </a:rPr>
              <a:t>Loyal customers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5017C2-D0B0-4D78-828A-A4F58CAB61CB}"/>
              </a:ext>
            </a:extLst>
          </p:cNvPr>
          <p:cNvSpPr/>
          <p:nvPr/>
        </p:nvSpPr>
        <p:spPr>
          <a:xfrm rot="16200000">
            <a:off x="95078" y="1686527"/>
            <a:ext cx="1035399" cy="460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CUSTOMER SEGMENTS</a:t>
            </a:r>
            <a:endParaRPr lang="en-IN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2B27D75-728D-47F4-92FE-6625967E260A}"/>
              </a:ext>
            </a:extLst>
          </p:cNvPr>
          <p:cNvSpPr/>
          <p:nvPr/>
        </p:nvSpPr>
        <p:spPr>
          <a:xfrm>
            <a:off x="2422437" y="1365776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519E4812-02D4-4C38-A648-2060D1042015}"/>
              </a:ext>
            </a:extLst>
          </p:cNvPr>
          <p:cNvSpPr/>
          <p:nvPr/>
        </p:nvSpPr>
        <p:spPr>
          <a:xfrm>
            <a:off x="4661585" y="1365775"/>
            <a:ext cx="515359" cy="214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A1912A-EF65-4BF9-9FD3-540B28A5458D}"/>
              </a:ext>
            </a:extLst>
          </p:cNvPr>
          <p:cNvSpPr txBox="1"/>
          <p:nvPr/>
        </p:nvSpPr>
        <p:spPr>
          <a:xfrm>
            <a:off x="417657" y="1065470"/>
            <a:ext cx="1801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Engagement Levels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814EC22E-70AD-4C1D-A88D-5B0771F89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13051"/>
              </p:ext>
            </p:extLst>
          </p:nvPr>
        </p:nvGraphicFramePr>
        <p:xfrm>
          <a:off x="642504" y="3284775"/>
          <a:ext cx="47548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094">
                  <a:extLst>
                    <a:ext uri="{9D8B030D-6E8A-4147-A177-3AD203B41FA5}">
                      <a16:colId xmlns:a16="http://schemas.microsoft.com/office/drawing/2014/main" val="2460319979"/>
                    </a:ext>
                  </a:extLst>
                </a:gridCol>
                <a:gridCol w="1349346">
                  <a:extLst>
                    <a:ext uri="{9D8B030D-6E8A-4147-A177-3AD203B41FA5}">
                      <a16:colId xmlns:a16="http://schemas.microsoft.com/office/drawing/2014/main" val="384272851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513825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52165895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MEDIUM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  <a:endParaRPr lang="en-IN" sz="1100" dirty="0"/>
                    </a:p>
                  </a:txBody>
                  <a:tcPr anchor="ctr">
                    <a:solidFill>
                      <a:srgbClr val="009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905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1388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0884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-4%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062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24861"/>
                  </a:ext>
                </a:extLst>
              </a:tr>
            </a:tbl>
          </a:graphicData>
        </a:graphic>
      </p:graphicFrame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CFDDB24-79DD-42DD-B1F2-C78BE2CD6FF1}"/>
              </a:ext>
            </a:extLst>
          </p:cNvPr>
          <p:cNvGrpSpPr/>
          <p:nvPr/>
        </p:nvGrpSpPr>
        <p:grpSpPr>
          <a:xfrm rot="5400000" flipH="1" flipV="1">
            <a:off x="31071" y="3868273"/>
            <a:ext cx="909372" cy="307777"/>
            <a:chOff x="7559379" y="2286228"/>
            <a:chExt cx="909372" cy="307777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4CD3C47-8CED-494F-9B0D-47C187119293}"/>
                </a:ext>
              </a:extLst>
            </p:cNvPr>
            <p:cNvSpPr txBox="1"/>
            <p:nvPr/>
          </p:nvSpPr>
          <p:spPr>
            <a:xfrm>
              <a:off x="7559379" y="2286228"/>
              <a:ext cx="603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From </a:t>
              </a:r>
              <a:endParaRPr lang="en-IN" sz="1400" dirty="0"/>
            </a:p>
          </p:txBody>
        </p:sp>
        <p:sp>
          <p:nvSpPr>
            <p:cNvPr id="169" name="Arrow: Right 168">
              <a:extLst>
                <a:ext uri="{FF2B5EF4-FFF2-40B4-BE49-F238E27FC236}">
                  <a16:creationId xmlns:a16="http://schemas.microsoft.com/office/drawing/2014/main" id="{8BA064CA-7DEB-4E4D-9088-A48178E0743D}"/>
                </a:ext>
              </a:extLst>
            </p:cNvPr>
            <p:cNvSpPr/>
            <p:nvPr/>
          </p:nvSpPr>
          <p:spPr>
            <a:xfrm>
              <a:off x="8145194" y="2377440"/>
              <a:ext cx="323557" cy="140677"/>
            </a:xfrm>
            <a:prstGeom prst="rightArrow">
              <a:avLst/>
            </a:prstGeom>
            <a:solidFill>
              <a:srgbClr val="F06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8482832-E4D1-49FC-97D2-400B9E29ACB9}"/>
              </a:ext>
            </a:extLst>
          </p:cNvPr>
          <p:cNvGrpSpPr/>
          <p:nvPr/>
        </p:nvGrpSpPr>
        <p:grpSpPr>
          <a:xfrm rot="10800000" flipH="1" flipV="1">
            <a:off x="3350473" y="2993810"/>
            <a:ext cx="674519" cy="307777"/>
            <a:chOff x="7665305" y="2286227"/>
            <a:chExt cx="674519" cy="307777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98EEE59-FA76-4E32-8624-1D2593283D85}"/>
                </a:ext>
              </a:extLst>
            </p:cNvPr>
            <p:cNvSpPr txBox="1"/>
            <p:nvPr/>
          </p:nvSpPr>
          <p:spPr>
            <a:xfrm>
              <a:off x="7665305" y="2286227"/>
              <a:ext cx="391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 </a:t>
              </a:r>
              <a:endParaRPr lang="en-IN" sz="1400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60C1E92D-4DB3-4F1A-A903-EB65D0311F0A}"/>
                </a:ext>
              </a:extLst>
            </p:cNvPr>
            <p:cNvSpPr/>
            <p:nvPr/>
          </p:nvSpPr>
          <p:spPr>
            <a:xfrm>
              <a:off x="8016267" y="2372894"/>
              <a:ext cx="323557" cy="140677"/>
            </a:xfrm>
            <a:prstGeom prst="rightArrow">
              <a:avLst/>
            </a:prstGeom>
            <a:solidFill>
              <a:srgbClr val="F06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EAC57C68-C421-467D-B9E0-F10136FBCF4E}"/>
              </a:ext>
            </a:extLst>
          </p:cNvPr>
          <p:cNvSpPr txBox="1"/>
          <p:nvPr/>
        </p:nvSpPr>
        <p:spPr>
          <a:xfrm>
            <a:off x="750833" y="3174007"/>
            <a:ext cx="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Change In Revenue</a:t>
            </a:r>
            <a:endParaRPr lang="en-IN" sz="1200" b="1" dirty="0"/>
          </a:p>
        </p:txBody>
      </p: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7FC72568-DE9E-4375-A8D3-FA7FDE466C80}"/>
              </a:ext>
            </a:extLst>
          </p:cNvPr>
          <p:cNvSpPr/>
          <p:nvPr/>
        </p:nvSpPr>
        <p:spPr>
          <a:xfrm>
            <a:off x="5420327" y="3287156"/>
            <a:ext cx="447488" cy="344023"/>
          </a:xfrm>
          <a:prstGeom prst="rightArrow">
            <a:avLst>
              <a:gd name="adj1" fmla="val 50000"/>
              <a:gd name="adj2" fmla="val 36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55F02FBC-55A0-44B5-A608-00BBB183F872}"/>
              </a:ext>
            </a:extLst>
          </p:cNvPr>
          <p:cNvSpPr/>
          <p:nvPr/>
        </p:nvSpPr>
        <p:spPr>
          <a:xfrm>
            <a:off x="3277789" y="4143354"/>
            <a:ext cx="645959" cy="175931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08AAD77F-AACF-450E-8636-F64166D928E1}"/>
              </a:ext>
            </a:extLst>
          </p:cNvPr>
          <p:cNvCxnSpPr>
            <a:cxnSpLocks/>
            <a:stCxn id="179" idx="2"/>
            <a:endCxn id="180" idx="0"/>
          </p:cNvCxnSpPr>
          <p:nvPr/>
        </p:nvCxnSpPr>
        <p:spPr>
          <a:xfrm rot="16200000" flipH="1">
            <a:off x="3639102" y="4280952"/>
            <a:ext cx="159552" cy="2362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69A7DAA4-32D1-4E91-A141-7E0F0FBC131B}"/>
              </a:ext>
            </a:extLst>
          </p:cNvPr>
          <p:cNvSpPr/>
          <p:nvPr/>
        </p:nvSpPr>
        <p:spPr>
          <a:xfrm>
            <a:off x="413255" y="3185579"/>
            <a:ext cx="283063" cy="2602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endParaRPr lang="en-IN" sz="1400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4645DA5-FCD3-42AA-A6E4-F2147FBDC1BA}"/>
              </a:ext>
            </a:extLst>
          </p:cNvPr>
          <p:cNvSpPr/>
          <p:nvPr/>
        </p:nvSpPr>
        <p:spPr>
          <a:xfrm>
            <a:off x="6061842" y="3020612"/>
            <a:ext cx="731520" cy="7315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-4%</a:t>
            </a: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75A51E5-5CEC-4EFC-91D6-A430E8B1C81C}"/>
              </a:ext>
            </a:extLst>
          </p:cNvPr>
          <p:cNvSpPr/>
          <p:nvPr/>
        </p:nvSpPr>
        <p:spPr>
          <a:xfrm rot="5400000">
            <a:off x="3320289" y="-272621"/>
            <a:ext cx="286952" cy="6220352"/>
          </a:xfrm>
          <a:prstGeom prst="rightArrow">
            <a:avLst>
              <a:gd name="adj1" fmla="val 75523"/>
              <a:gd name="adj2" fmla="val 36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Analyzing the transference of revenue YoY across customer buckets</a:t>
            </a:r>
            <a:endParaRPr lang="en-IN" sz="1200" b="1" dirty="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F7F0893-E777-4716-AFC5-E0EDB6F839CD}"/>
              </a:ext>
            </a:extLst>
          </p:cNvPr>
          <p:cNvSpPr/>
          <p:nvPr/>
        </p:nvSpPr>
        <p:spPr>
          <a:xfrm>
            <a:off x="7565043" y="1132404"/>
            <a:ext cx="4293589" cy="50706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TextBox 2">
            <a:extLst>
              <a:ext uri="{FF2B5EF4-FFF2-40B4-BE49-F238E27FC236}">
                <a16:creationId xmlns:a16="http://schemas.microsoft.com/office/drawing/2014/main" id="{C3F1BDA3-E533-4B2F-B0C1-6D4C39E3FB62}"/>
              </a:ext>
            </a:extLst>
          </p:cNvPr>
          <p:cNvSpPr txBox="1"/>
          <p:nvPr/>
        </p:nvSpPr>
        <p:spPr>
          <a:xfrm>
            <a:off x="8194933" y="1056345"/>
            <a:ext cx="3033808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 STEPS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B2C5B86-7594-477E-A431-F406B0AB16B1}"/>
              </a:ext>
            </a:extLst>
          </p:cNvPr>
          <p:cNvSpPr/>
          <p:nvPr/>
        </p:nvSpPr>
        <p:spPr>
          <a:xfrm>
            <a:off x="7917750" y="1573805"/>
            <a:ext cx="3548421" cy="2171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Customers with positive growth across Engagement levels can be targeted with Cross Sell and Up sell marketing strategies in order to maximize revenue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AC76F313-5CD7-4B67-A8C2-2F677F9B37A2}"/>
              </a:ext>
            </a:extLst>
          </p:cNvPr>
          <p:cNvCxnSpPr>
            <a:cxnSpLocks/>
          </p:cNvCxnSpPr>
          <p:nvPr/>
        </p:nvCxnSpPr>
        <p:spPr>
          <a:xfrm flipV="1">
            <a:off x="5191078" y="1987827"/>
            <a:ext cx="2768606" cy="167066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9F039DC-DA76-4741-8E2A-5759070A5C6E}"/>
              </a:ext>
            </a:extLst>
          </p:cNvPr>
          <p:cNvSpPr/>
          <p:nvPr/>
        </p:nvSpPr>
        <p:spPr>
          <a:xfrm>
            <a:off x="7917750" y="3926188"/>
            <a:ext cx="3548421" cy="217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Customers with negative movement across Engagement levels should be targeted with retention strategies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50942E2-13B6-4E52-ADDB-DD4B76E3F06D}"/>
              </a:ext>
            </a:extLst>
          </p:cNvPr>
          <p:cNvCxnSpPr>
            <a:cxnSpLocks/>
          </p:cNvCxnSpPr>
          <p:nvPr/>
        </p:nvCxnSpPr>
        <p:spPr>
          <a:xfrm>
            <a:off x="4024992" y="4333050"/>
            <a:ext cx="3892758" cy="1124111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 descr="Image result for cross sell and upsell">
            <a:extLst>
              <a:ext uri="{FF2B5EF4-FFF2-40B4-BE49-F238E27FC236}">
                <a16:creationId xmlns:a16="http://schemas.microsoft.com/office/drawing/2014/main" id="{BE4D0230-3659-4B11-947A-A5084301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83" y="2499064"/>
            <a:ext cx="2993139" cy="119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4C1FADCB-826C-4681-9B6A-E0937F3E535F}"/>
              </a:ext>
            </a:extLst>
          </p:cNvPr>
          <p:cNvSpPr txBox="1"/>
          <p:nvPr/>
        </p:nvSpPr>
        <p:spPr>
          <a:xfrm>
            <a:off x="7959605" y="4749167"/>
            <a:ext cx="107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Channel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7D866D6-36E6-4C75-8C2F-BD53C984C485}"/>
              </a:ext>
            </a:extLst>
          </p:cNvPr>
          <p:cNvSpPr txBox="1"/>
          <p:nvPr/>
        </p:nvSpPr>
        <p:spPr>
          <a:xfrm>
            <a:off x="9833269" y="4749167"/>
            <a:ext cx="1074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Content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E8419B0-A0A8-4C0E-BA70-8BF0EED2929B}"/>
              </a:ext>
            </a:extLst>
          </p:cNvPr>
          <p:cNvSpPr txBox="1"/>
          <p:nvPr/>
        </p:nvSpPr>
        <p:spPr>
          <a:xfrm>
            <a:off x="7959605" y="5287396"/>
            <a:ext cx="8402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E3570"/>
                </a:solidFill>
              </a:rPr>
              <a:t>Right Product</a:t>
            </a:r>
            <a:endParaRPr lang="en-IN" sz="900" b="1" dirty="0">
              <a:solidFill>
                <a:srgbClr val="0E357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1B77387-C1FE-4AD8-B200-5CE78C98A0AD}"/>
              </a:ext>
            </a:extLst>
          </p:cNvPr>
          <p:cNvSpPr txBox="1"/>
          <p:nvPr/>
        </p:nvSpPr>
        <p:spPr>
          <a:xfrm>
            <a:off x="9833269" y="5287396"/>
            <a:ext cx="124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3570"/>
                </a:solidFill>
              </a:rPr>
              <a:t>Right Promotion</a:t>
            </a:r>
            <a:endParaRPr lang="en-IN" sz="1200" b="1" dirty="0">
              <a:solidFill>
                <a:srgbClr val="0E35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D5A67-2742-4129-9628-08C4050E218E}"/>
              </a:ext>
            </a:extLst>
          </p:cNvPr>
          <p:cNvSpPr txBox="1"/>
          <p:nvPr/>
        </p:nvSpPr>
        <p:spPr>
          <a:xfrm>
            <a:off x="7959605" y="4979727"/>
            <a:ext cx="1694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DTC Calls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B34F6F4-CF5E-4E0A-836A-B8520615D84F}"/>
              </a:ext>
            </a:extLst>
          </p:cNvPr>
          <p:cNvSpPr txBox="1"/>
          <p:nvPr/>
        </p:nvSpPr>
        <p:spPr>
          <a:xfrm>
            <a:off x="9833269" y="5503190"/>
            <a:ext cx="1694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BOGO Offers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Price discounting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C3C6901-9703-46AC-A705-B77E76ECB10C}"/>
              </a:ext>
            </a:extLst>
          </p:cNvPr>
          <p:cNvSpPr txBox="1"/>
          <p:nvPr/>
        </p:nvSpPr>
        <p:spPr>
          <a:xfrm>
            <a:off x="9833269" y="4979727"/>
            <a:ext cx="1694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Personalized messaging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3ADC1BE-06CC-4A5E-B78A-6E8687DCA342}"/>
              </a:ext>
            </a:extLst>
          </p:cNvPr>
          <p:cNvSpPr txBox="1"/>
          <p:nvPr/>
        </p:nvSpPr>
        <p:spPr>
          <a:xfrm>
            <a:off x="7959605" y="5503190"/>
            <a:ext cx="1694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Historic purchases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High trending products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42E30BC-A4B1-4D8F-B126-7C74FF86049D}"/>
              </a:ext>
            </a:extLst>
          </p:cNvPr>
          <p:cNvSpPr/>
          <p:nvPr/>
        </p:nvSpPr>
        <p:spPr>
          <a:xfrm>
            <a:off x="7793906" y="29897"/>
            <a:ext cx="4205302" cy="19379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 SEGMENT TRANSITIONS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77D696D-43C4-428C-8F26-C56963178653}"/>
              </a:ext>
            </a:extLst>
          </p:cNvPr>
          <p:cNvSpPr txBox="1"/>
          <p:nvPr/>
        </p:nvSpPr>
        <p:spPr>
          <a:xfrm>
            <a:off x="5628092" y="3752308"/>
            <a:ext cx="1373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Decline in revenue</a:t>
            </a:r>
            <a:endParaRPr lang="en-IN" sz="1200" b="1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C4FA484-74A5-498F-9E1C-B8938CEF98D4}"/>
              </a:ext>
            </a:extLst>
          </p:cNvPr>
          <p:cNvSpPr/>
          <p:nvPr/>
        </p:nvSpPr>
        <p:spPr>
          <a:xfrm>
            <a:off x="627183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1%</a:t>
            </a:r>
            <a:endParaRPr lang="en-IN" sz="11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C51EF96-A57D-404E-AF5C-D877E51BF168}"/>
              </a:ext>
            </a:extLst>
          </p:cNvPr>
          <p:cNvSpPr/>
          <p:nvPr/>
        </p:nvSpPr>
        <p:spPr>
          <a:xfrm>
            <a:off x="1805985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2%</a:t>
            </a:r>
            <a:endParaRPr lang="en-IN" sz="11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28A838A-5656-4D37-A0C5-7B9CC90DA10A}"/>
              </a:ext>
            </a:extLst>
          </p:cNvPr>
          <p:cNvSpPr/>
          <p:nvPr/>
        </p:nvSpPr>
        <p:spPr>
          <a:xfrm>
            <a:off x="2984787" y="5613734"/>
            <a:ext cx="606523" cy="248207"/>
          </a:xfrm>
          <a:prstGeom prst="roundRect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1%</a:t>
            </a:r>
            <a:endParaRPr lang="en-IN" sz="11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7FD347DB-2A95-4367-9B04-01DF8419F78F}"/>
              </a:ext>
            </a:extLst>
          </p:cNvPr>
          <p:cNvSpPr/>
          <p:nvPr/>
        </p:nvSpPr>
        <p:spPr>
          <a:xfrm>
            <a:off x="5342391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-3%</a:t>
            </a:r>
            <a:endParaRPr lang="en-IN" sz="1100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A717676-747A-409A-9290-D21FD8F78CEA}"/>
              </a:ext>
            </a:extLst>
          </p:cNvPr>
          <p:cNvSpPr/>
          <p:nvPr/>
        </p:nvSpPr>
        <p:spPr>
          <a:xfrm>
            <a:off x="6508276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-2%</a:t>
            </a:r>
            <a:endParaRPr lang="en-IN" sz="1100" dirty="0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6ED361FB-7552-4420-BE91-2C208A889405}"/>
              </a:ext>
            </a:extLst>
          </p:cNvPr>
          <p:cNvCxnSpPr>
            <a:cxnSpLocks/>
            <a:stCxn id="150" idx="2"/>
            <a:endCxn id="126" idx="0"/>
          </p:cNvCxnSpPr>
          <p:nvPr/>
        </p:nvCxnSpPr>
        <p:spPr>
          <a:xfrm rot="5400000">
            <a:off x="2179300" y="3956775"/>
            <a:ext cx="408104" cy="2905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6E6B5A7C-08F3-4144-80BE-B312A4FD84E9}"/>
              </a:ext>
            </a:extLst>
          </p:cNvPr>
          <p:cNvCxnSpPr>
            <a:cxnSpLocks/>
            <a:stCxn id="150" idx="2"/>
            <a:endCxn id="127" idx="0"/>
          </p:cNvCxnSpPr>
          <p:nvPr/>
        </p:nvCxnSpPr>
        <p:spPr>
          <a:xfrm rot="5400000">
            <a:off x="2768701" y="4546176"/>
            <a:ext cx="408104" cy="17270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2E0FBC46-1AC6-4F37-A06A-65C93643954E}"/>
              </a:ext>
            </a:extLst>
          </p:cNvPr>
          <p:cNvCxnSpPr>
            <a:cxnSpLocks/>
            <a:stCxn id="150" idx="2"/>
            <a:endCxn id="128" idx="0"/>
          </p:cNvCxnSpPr>
          <p:nvPr/>
        </p:nvCxnSpPr>
        <p:spPr>
          <a:xfrm rot="5400000">
            <a:off x="3358102" y="5135577"/>
            <a:ext cx="408104" cy="548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D4881F5F-A929-4CEE-868E-25B0997E8006}"/>
              </a:ext>
            </a:extLst>
          </p:cNvPr>
          <p:cNvCxnSpPr>
            <a:cxnSpLocks/>
            <a:stCxn id="150" idx="2"/>
            <a:endCxn id="146" idx="0"/>
          </p:cNvCxnSpPr>
          <p:nvPr/>
        </p:nvCxnSpPr>
        <p:spPr>
          <a:xfrm rot="16200000" flipH="1">
            <a:off x="3947503" y="5094386"/>
            <a:ext cx="408104" cy="63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3D2D1089-181F-4A75-B9F8-0DF2979A7429}"/>
              </a:ext>
            </a:extLst>
          </p:cNvPr>
          <p:cNvCxnSpPr>
            <a:cxnSpLocks/>
            <a:stCxn id="150" idx="2"/>
            <a:endCxn id="129" idx="0"/>
          </p:cNvCxnSpPr>
          <p:nvPr/>
        </p:nvCxnSpPr>
        <p:spPr>
          <a:xfrm rot="16200000" flipH="1">
            <a:off x="4536904" y="4504985"/>
            <a:ext cx="408104" cy="1809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DD0D876B-F630-4C0A-98DC-D382E8514852}"/>
              </a:ext>
            </a:extLst>
          </p:cNvPr>
          <p:cNvCxnSpPr>
            <a:cxnSpLocks/>
            <a:stCxn id="150" idx="2"/>
            <a:endCxn id="130" idx="0"/>
          </p:cNvCxnSpPr>
          <p:nvPr/>
        </p:nvCxnSpPr>
        <p:spPr>
          <a:xfrm rot="16200000" flipH="1">
            <a:off x="5119846" y="3922042"/>
            <a:ext cx="408104" cy="29752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7" name="Arrow: Up 136">
            <a:extLst>
              <a:ext uri="{FF2B5EF4-FFF2-40B4-BE49-F238E27FC236}">
                <a16:creationId xmlns:a16="http://schemas.microsoft.com/office/drawing/2014/main" id="{850B6383-333F-43EF-83ED-3A8F7A2DB385}"/>
              </a:ext>
            </a:extLst>
          </p:cNvPr>
          <p:cNvSpPr/>
          <p:nvPr/>
        </p:nvSpPr>
        <p:spPr>
          <a:xfrm>
            <a:off x="1247749" y="5560523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38" name="Arrow: Up 137">
            <a:extLst>
              <a:ext uri="{FF2B5EF4-FFF2-40B4-BE49-F238E27FC236}">
                <a16:creationId xmlns:a16="http://schemas.microsoft.com/office/drawing/2014/main" id="{8AA9B9D4-C989-4C1E-866E-41F46EACB9C3}"/>
              </a:ext>
            </a:extLst>
          </p:cNvPr>
          <p:cNvSpPr/>
          <p:nvPr/>
        </p:nvSpPr>
        <p:spPr>
          <a:xfrm>
            <a:off x="2423666" y="5558526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39" name="Arrow: Up 138">
            <a:extLst>
              <a:ext uri="{FF2B5EF4-FFF2-40B4-BE49-F238E27FC236}">
                <a16:creationId xmlns:a16="http://schemas.microsoft.com/office/drawing/2014/main" id="{246E1260-5A1A-49CA-8B0D-18A70F49D4D6}"/>
              </a:ext>
            </a:extLst>
          </p:cNvPr>
          <p:cNvSpPr/>
          <p:nvPr/>
        </p:nvSpPr>
        <p:spPr>
          <a:xfrm>
            <a:off x="3599583" y="5558525"/>
            <a:ext cx="144000" cy="216000"/>
          </a:xfrm>
          <a:prstGeom prst="upArrow">
            <a:avLst/>
          </a:prstGeom>
          <a:solidFill>
            <a:srgbClr val="00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0" name="Arrow: Up 139">
            <a:extLst>
              <a:ext uri="{FF2B5EF4-FFF2-40B4-BE49-F238E27FC236}">
                <a16:creationId xmlns:a16="http://schemas.microsoft.com/office/drawing/2014/main" id="{DCDBCEA3-E3FE-489F-A95C-A67A5070025B}"/>
              </a:ext>
            </a:extLst>
          </p:cNvPr>
          <p:cNvSpPr/>
          <p:nvPr/>
        </p:nvSpPr>
        <p:spPr>
          <a:xfrm flipV="1">
            <a:off x="4775500" y="5559319"/>
            <a:ext cx="144000" cy="216000"/>
          </a:xfrm>
          <a:prstGeom prst="upArrow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1" name="Arrow: Up 140">
            <a:extLst>
              <a:ext uri="{FF2B5EF4-FFF2-40B4-BE49-F238E27FC236}">
                <a16:creationId xmlns:a16="http://schemas.microsoft.com/office/drawing/2014/main" id="{BC934813-C585-4B3E-B324-DAEBBC60AD44}"/>
              </a:ext>
            </a:extLst>
          </p:cNvPr>
          <p:cNvSpPr/>
          <p:nvPr/>
        </p:nvSpPr>
        <p:spPr>
          <a:xfrm flipV="1">
            <a:off x="5951417" y="5557322"/>
            <a:ext cx="144000" cy="216000"/>
          </a:xfrm>
          <a:prstGeom prst="upArrow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2" name="Arrow: Up 141">
            <a:extLst>
              <a:ext uri="{FF2B5EF4-FFF2-40B4-BE49-F238E27FC236}">
                <a16:creationId xmlns:a16="http://schemas.microsoft.com/office/drawing/2014/main" id="{27A8252D-58EC-4DFD-95B8-179EFE4A4222}"/>
              </a:ext>
            </a:extLst>
          </p:cNvPr>
          <p:cNvSpPr/>
          <p:nvPr/>
        </p:nvSpPr>
        <p:spPr>
          <a:xfrm flipV="1">
            <a:off x="7127333" y="5557321"/>
            <a:ext cx="144000" cy="216000"/>
          </a:xfrm>
          <a:prstGeom prst="upArrow">
            <a:avLst/>
          </a:prstGeom>
          <a:solidFill>
            <a:srgbClr val="F04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40CFB7-B631-45FF-B30E-581F34C43EBE}"/>
              </a:ext>
            </a:extLst>
          </p:cNvPr>
          <p:cNvSpPr txBox="1"/>
          <p:nvPr/>
        </p:nvSpPr>
        <p:spPr>
          <a:xfrm>
            <a:off x="411925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Natural Market Growth</a:t>
            </a:r>
            <a:endParaRPr lang="en-IN" sz="9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4CF4C47-B694-46F3-A2A2-4B08D4D514B2}"/>
              </a:ext>
            </a:extLst>
          </p:cNvPr>
          <p:cNvSpPr txBox="1"/>
          <p:nvPr/>
        </p:nvSpPr>
        <p:spPr>
          <a:xfrm>
            <a:off x="1591263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New Product Launch</a:t>
            </a:r>
            <a:endParaRPr lang="en-IN" sz="9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A626A20-6293-4E78-847A-719455508810}"/>
              </a:ext>
            </a:extLst>
          </p:cNvPr>
          <p:cNvSpPr txBox="1"/>
          <p:nvPr/>
        </p:nvSpPr>
        <p:spPr>
          <a:xfrm>
            <a:off x="2770601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Impact of Marketing</a:t>
            </a:r>
            <a:endParaRPr lang="en-IN" sz="900" b="1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72928198-8177-4881-B827-5911A2C1670E}"/>
              </a:ext>
            </a:extLst>
          </p:cNvPr>
          <p:cNvSpPr/>
          <p:nvPr/>
        </p:nvSpPr>
        <p:spPr>
          <a:xfrm>
            <a:off x="4163589" y="5613734"/>
            <a:ext cx="606523" cy="248207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-3%</a:t>
            </a:r>
            <a:endParaRPr lang="en-IN" sz="11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5F88149-C8B8-4792-B272-06D5693C9A40}"/>
              </a:ext>
            </a:extLst>
          </p:cNvPr>
          <p:cNvSpPr txBox="1"/>
          <p:nvPr/>
        </p:nvSpPr>
        <p:spPr>
          <a:xfrm>
            <a:off x="3949939" y="5855899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Pricing</a:t>
            </a:r>
            <a:endParaRPr lang="en-IN" sz="9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ED81C4-F27D-42BF-9ED1-A7751D1F8340}"/>
              </a:ext>
            </a:extLst>
          </p:cNvPr>
          <p:cNvSpPr txBox="1"/>
          <p:nvPr/>
        </p:nvSpPr>
        <p:spPr>
          <a:xfrm>
            <a:off x="5129277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Fulfilment or delivery Issues</a:t>
            </a:r>
            <a:endParaRPr lang="en-IN" sz="9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E22ACB-241D-46D5-94E3-1EF3C18EC0BA}"/>
              </a:ext>
            </a:extLst>
          </p:cNvPr>
          <p:cNvSpPr txBox="1"/>
          <p:nvPr/>
        </p:nvSpPr>
        <p:spPr>
          <a:xfrm>
            <a:off x="6308617" y="585589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Impact of Competition</a:t>
            </a:r>
            <a:endParaRPr lang="en-IN" sz="900" b="1" dirty="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69E7C38E-D29A-46F8-8DBB-E2BA6647D76A}"/>
              </a:ext>
            </a:extLst>
          </p:cNvPr>
          <p:cNvSpPr/>
          <p:nvPr/>
        </p:nvSpPr>
        <p:spPr>
          <a:xfrm>
            <a:off x="3532997" y="5019148"/>
            <a:ext cx="606523" cy="186482"/>
          </a:xfrm>
          <a:prstGeom prst="roundRect">
            <a:avLst/>
          </a:prstGeom>
          <a:solidFill>
            <a:srgbClr val="F06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-4%</a:t>
            </a:r>
            <a:endParaRPr lang="en-IN" sz="1400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353B0D7B-E6BE-49E8-A059-53563C5CE2C3}"/>
              </a:ext>
            </a:extLst>
          </p:cNvPr>
          <p:cNvSpPr/>
          <p:nvPr/>
        </p:nvSpPr>
        <p:spPr>
          <a:xfrm>
            <a:off x="302165" y="4459504"/>
            <a:ext cx="283063" cy="26024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87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B55C20FB19B148A1CBDEE9C79C2CE0" ma:contentTypeVersion="7" ma:contentTypeDescription="Create a new document." ma:contentTypeScope="" ma:versionID="07842b3c3a7aac8b5705c97b4d09915a">
  <xsd:schema xmlns:xsd="http://www.w3.org/2001/XMLSchema" xmlns:xs="http://www.w3.org/2001/XMLSchema" xmlns:p="http://schemas.microsoft.com/office/2006/metadata/properties" xmlns:ns3="391cccbb-31f7-4da0-9ff5-f4042444119a" targetNamespace="http://schemas.microsoft.com/office/2006/metadata/properties" ma:root="true" ma:fieldsID="b2ba5fa376e23920941ba02769741993" ns3:_="">
    <xsd:import namespace="391cccbb-31f7-4da0-9ff5-f404244411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1cccbb-31f7-4da0-9ff5-f4042444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3967E7-1406-48A8-B060-07BD3206CB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1cccbb-31f7-4da0-9ff5-f40424441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C75A98-CB0B-40D5-8471-7103D8DE2B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FFFE25-181B-4FC8-A28D-FAB6F748421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12014</TotalTime>
  <Words>1572</Words>
  <Application>Microsoft Office PowerPoint</Application>
  <PresentationFormat>Widescreen</PresentationFormat>
  <Paragraphs>360</Paragraphs>
  <Slides>15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Snehajyoti Saha</cp:lastModifiedBy>
  <cp:revision>247</cp:revision>
  <dcterms:created xsi:type="dcterms:W3CDTF">2019-10-29T17:10:45Z</dcterms:created>
  <dcterms:modified xsi:type="dcterms:W3CDTF">2024-11-28T10:22:05Z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0x010100C0B55C20FB19B148A1CBDEE9C79C2CE0</vt:lpwstr>
  </property>
</Properties>
</file>